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6" r:id="rId5"/>
    <p:sldId id="261" r:id="rId6"/>
    <p:sldId id="260" r:id="rId7"/>
    <p:sldId id="259" r:id="rId8"/>
    <p:sldId id="268" r:id="rId9"/>
    <p:sldId id="269" r:id="rId10"/>
    <p:sldId id="271" r:id="rId11"/>
    <p:sldId id="262" r:id="rId12"/>
    <p:sldId id="272" r:id="rId13"/>
    <p:sldId id="275" r:id="rId14"/>
    <p:sldId id="273" r:id="rId15"/>
    <p:sldId id="265" r:id="rId16"/>
    <p:sldId id="263" r:id="rId17"/>
    <p:sldId id="264" r:id="rId18"/>
    <p:sldId id="270" r:id="rId19"/>
    <p:sldId id="274" r:id="rId20"/>
  </p:sldIdLst>
  <p:sldSz cx="9144000" cy="6858000" type="screen4x3"/>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6F6F6"/>
    <a:srgbClr val="DBE1E5"/>
    <a:srgbClr val="EF48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13EEFD-A8D9-4286-8BDC-335640732464}" v="82" dt="2021-08-24T13:23:13.4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8" d="100"/>
          <a:sy n="68" d="100"/>
        </p:scale>
        <p:origin x="1350" y="87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294D167-3BE4-4141-BCED-5EF41DA44C15}" type="datetimeFigureOut">
              <a:rPr lang="en-US" smtClean="0"/>
              <a:t>8/25/2021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6286FB-5633-49D8-A4FC-D0968F39ECEA}" type="slidenum">
              <a:rPr lang="en-US" smtClean="0"/>
              <a:t>‹#›</a:t>
            </a:fld>
            <a:endParaRPr lang="en-US" dirty="0"/>
          </a:p>
        </p:txBody>
      </p:sp>
    </p:spTree>
    <p:extLst>
      <p:ext uri="{BB962C8B-B14F-4D97-AF65-F5344CB8AC3E}">
        <p14:creationId xmlns:p14="http://schemas.microsoft.com/office/powerpoint/2010/main" val="3201258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94D167-3BE4-4141-BCED-5EF41DA44C15}" type="datetimeFigureOut">
              <a:rPr lang="en-US" smtClean="0"/>
              <a:t>8/25/2021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6286FB-5633-49D8-A4FC-D0968F39ECEA}" type="slidenum">
              <a:rPr lang="en-US" smtClean="0"/>
              <a:t>‹#›</a:t>
            </a:fld>
            <a:endParaRPr lang="en-US" dirty="0"/>
          </a:p>
        </p:txBody>
      </p:sp>
    </p:spTree>
    <p:extLst>
      <p:ext uri="{BB962C8B-B14F-4D97-AF65-F5344CB8AC3E}">
        <p14:creationId xmlns:p14="http://schemas.microsoft.com/office/powerpoint/2010/main" val="1321837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94D167-3BE4-4141-BCED-5EF41DA44C15}" type="datetimeFigureOut">
              <a:rPr lang="en-US" smtClean="0"/>
              <a:t>8/25/2021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6286FB-5633-49D8-A4FC-D0968F39ECEA}" type="slidenum">
              <a:rPr lang="en-US" smtClean="0"/>
              <a:t>‹#›</a:t>
            </a:fld>
            <a:endParaRPr lang="en-US" dirty="0"/>
          </a:p>
        </p:txBody>
      </p:sp>
    </p:spTree>
    <p:extLst>
      <p:ext uri="{BB962C8B-B14F-4D97-AF65-F5344CB8AC3E}">
        <p14:creationId xmlns:p14="http://schemas.microsoft.com/office/powerpoint/2010/main" val="2685936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94D167-3BE4-4141-BCED-5EF41DA44C15}" type="datetimeFigureOut">
              <a:rPr lang="en-US" smtClean="0"/>
              <a:t>8/25/2021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6286FB-5633-49D8-A4FC-D0968F39ECEA}" type="slidenum">
              <a:rPr lang="en-US" smtClean="0"/>
              <a:t>‹#›</a:t>
            </a:fld>
            <a:endParaRPr lang="en-US" dirty="0"/>
          </a:p>
        </p:txBody>
      </p:sp>
    </p:spTree>
    <p:extLst>
      <p:ext uri="{BB962C8B-B14F-4D97-AF65-F5344CB8AC3E}">
        <p14:creationId xmlns:p14="http://schemas.microsoft.com/office/powerpoint/2010/main" val="1351036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94D167-3BE4-4141-BCED-5EF41DA44C15}" type="datetimeFigureOut">
              <a:rPr lang="en-US" smtClean="0"/>
              <a:t>8/25/2021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6286FB-5633-49D8-A4FC-D0968F39ECEA}" type="slidenum">
              <a:rPr lang="en-US" smtClean="0"/>
              <a:t>‹#›</a:t>
            </a:fld>
            <a:endParaRPr lang="en-US" dirty="0"/>
          </a:p>
        </p:txBody>
      </p:sp>
    </p:spTree>
    <p:extLst>
      <p:ext uri="{BB962C8B-B14F-4D97-AF65-F5344CB8AC3E}">
        <p14:creationId xmlns:p14="http://schemas.microsoft.com/office/powerpoint/2010/main" val="85954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294D167-3BE4-4141-BCED-5EF41DA44C15}" type="datetimeFigureOut">
              <a:rPr lang="en-US" smtClean="0"/>
              <a:t>8/25/2021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6286FB-5633-49D8-A4FC-D0968F39ECEA}" type="slidenum">
              <a:rPr lang="en-US" smtClean="0"/>
              <a:t>‹#›</a:t>
            </a:fld>
            <a:endParaRPr lang="en-US" dirty="0"/>
          </a:p>
        </p:txBody>
      </p:sp>
    </p:spTree>
    <p:extLst>
      <p:ext uri="{BB962C8B-B14F-4D97-AF65-F5344CB8AC3E}">
        <p14:creationId xmlns:p14="http://schemas.microsoft.com/office/powerpoint/2010/main" val="3740515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294D167-3BE4-4141-BCED-5EF41DA44C15}" type="datetimeFigureOut">
              <a:rPr lang="en-US" smtClean="0"/>
              <a:t>8/25/2021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6286FB-5633-49D8-A4FC-D0968F39ECEA}" type="slidenum">
              <a:rPr lang="en-US" smtClean="0"/>
              <a:t>‹#›</a:t>
            </a:fld>
            <a:endParaRPr lang="en-US" dirty="0"/>
          </a:p>
        </p:txBody>
      </p:sp>
    </p:spTree>
    <p:extLst>
      <p:ext uri="{BB962C8B-B14F-4D97-AF65-F5344CB8AC3E}">
        <p14:creationId xmlns:p14="http://schemas.microsoft.com/office/powerpoint/2010/main" val="2257495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294D167-3BE4-4141-BCED-5EF41DA44C15}" type="datetimeFigureOut">
              <a:rPr lang="en-US" smtClean="0"/>
              <a:t>8/25/2021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6286FB-5633-49D8-A4FC-D0968F39ECEA}" type="slidenum">
              <a:rPr lang="en-US" smtClean="0"/>
              <a:t>‹#›</a:t>
            </a:fld>
            <a:endParaRPr lang="en-US" dirty="0"/>
          </a:p>
        </p:txBody>
      </p:sp>
    </p:spTree>
    <p:extLst>
      <p:ext uri="{BB962C8B-B14F-4D97-AF65-F5344CB8AC3E}">
        <p14:creationId xmlns:p14="http://schemas.microsoft.com/office/powerpoint/2010/main" val="887297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94D167-3BE4-4141-BCED-5EF41DA44C15}" type="datetimeFigureOut">
              <a:rPr lang="en-US" smtClean="0"/>
              <a:t>8/25/2021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6286FB-5633-49D8-A4FC-D0968F39ECEA}" type="slidenum">
              <a:rPr lang="en-US" smtClean="0"/>
              <a:t>‹#›</a:t>
            </a:fld>
            <a:endParaRPr lang="en-US" dirty="0"/>
          </a:p>
        </p:txBody>
      </p:sp>
    </p:spTree>
    <p:extLst>
      <p:ext uri="{BB962C8B-B14F-4D97-AF65-F5344CB8AC3E}">
        <p14:creationId xmlns:p14="http://schemas.microsoft.com/office/powerpoint/2010/main" val="3781251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294D167-3BE4-4141-BCED-5EF41DA44C15}" type="datetimeFigureOut">
              <a:rPr lang="en-US" smtClean="0"/>
              <a:t>8/25/2021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6286FB-5633-49D8-A4FC-D0968F39ECEA}" type="slidenum">
              <a:rPr lang="en-US" smtClean="0"/>
              <a:t>‹#›</a:t>
            </a:fld>
            <a:endParaRPr lang="en-US" dirty="0"/>
          </a:p>
        </p:txBody>
      </p:sp>
    </p:spTree>
    <p:extLst>
      <p:ext uri="{BB962C8B-B14F-4D97-AF65-F5344CB8AC3E}">
        <p14:creationId xmlns:p14="http://schemas.microsoft.com/office/powerpoint/2010/main" val="3121899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294D167-3BE4-4141-BCED-5EF41DA44C15}" type="datetimeFigureOut">
              <a:rPr lang="en-US" smtClean="0"/>
              <a:t>8/25/2021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6286FB-5633-49D8-A4FC-D0968F39ECEA}" type="slidenum">
              <a:rPr lang="en-US" smtClean="0"/>
              <a:t>‹#›</a:t>
            </a:fld>
            <a:endParaRPr lang="en-US" dirty="0"/>
          </a:p>
        </p:txBody>
      </p:sp>
    </p:spTree>
    <p:extLst>
      <p:ext uri="{BB962C8B-B14F-4D97-AF65-F5344CB8AC3E}">
        <p14:creationId xmlns:p14="http://schemas.microsoft.com/office/powerpoint/2010/main" val="146950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94D167-3BE4-4141-BCED-5EF41DA44C15}" type="datetimeFigureOut">
              <a:rPr lang="en-US" smtClean="0"/>
              <a:t>8/25/2021</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6286FB-5633-49D8-A4FC-D0968F39ECEA}" type="slidenum">
              <a:rPr lang="en-US" smtClean="0"/>
              <a:t>‹#›</a:t>
            </a:fld>
            <a:endParaRPr lang="en-US" dirty="0"/>
          </a:p>
        </p:txBody>
      </p:sp>
    </p:spTree>
    <p:extLst>
      <p:ext uri="{BB962C8B-B14F-4D97-AF65-F5344CB8AC3E}">
        <p14:creationId xmlns:p14="http://schemas.microsoft.com/office/powerpoint/2010/main" val="3035676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7.jpe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46.jpg"/><Relationship Id="rId5" Type="http://schemas.openxmlformats.org/officeDocument/2006/relationships/image" Target="../media/image41.jpe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1.xml"/><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1.xml"/><Relationship Id="rId4" Type="http://schemas.openxmlformats.org/officeDocument/2006/relationships/image" Target="../media/image50.jpeg"/></Relationships>
</file>

<file path=ppt/slides/_rels/slide13.xml.rels><?xml version="1.0" encoding="UTF-8" standalone="yes"?>
<Relationships xmlns="http://schemas.openxmlformats.org/package/2006/relationships"><Relationship Id="rId8" Type="http://schemas.openxmlformats.org/officeDocument/2006/relationships/hyperlink" Target="https://www.youtube.com/watch?v=lax4GxrUxH8" TargetMode="External"/><Relationship Id="rId3" Type="http://schemas.openxmlformats.org/officeDocument/2006/relationships/hyperlink" Target="https://youtu.be/DIe6bXxIK3w" TargetMode="External"/><Relationship Id="rId7" Type="http://schemas.openxmlformats.org/officeDocument/2006/relationships/image" Target="../media/image53.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2.jpg"/><Relationship Id="rId11" Type="http://schemas.openxmlformats.org/officeDocument/2006/relationships/image" Target="../media/image55.png"/><Relationship Id="rId5" Type="http://schemas.openxmlformats.org/officeDocument/2006/relationships/hyperlink" Target="https://youtu.be/p26y7QjYZHY" TargetMode="External"/><Relationship Id="rId10" Type="http://schemas.openxmlformats.org/officeDocument/2006/relationships/hyperlink" Target="https://www.youtube.com/watch?v=K4bS7YZjqhY" TargetMode="External"/><Relationship Id="rId4" Type="http://schemas.openxmlformats.org/officeDocument/2006/relationships/image" Target="../media/image51.jpg"/><Relationship Id="rId9" Type="http://schemas.openxmlformats.org/officeDocument/2006/relationships/image" Target="../media/image54.png"/></Relationships>
</file>

<file path=ppt/slides/_rels/slide14.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jpg"/><Relationship Id="rId1" Type="http://schemas.openxmlformats.org/officeDocument/2006/relationships/slideLayout" Target="../slideLayouts/slideLayout1.xml"/><Relationship Id="rId6" Type="http://schemas.openxmlformats.org/officeDocument/2006/relationships/image" Target="../media/image60.jpg"/><Relationship Id="rId5" Type="http://schemas.openxmlformats.org/officeDocument/2006/relationships/image" Target="../media/image59.jpg"/><Relationship Id="rId10" Type="http://schemas.openxmlformats.org/officeDocument/2006/relationships/image" Target="../media/image64.jpg"/><Relationship Id="rId4" Type="http://schemas.openxmlformats.org/officeDocument/2006/relationships/image" Target="../media/image58.svg"/><Relationship Id="rId9" Type="http://schemas.openxmlformats.org/officeDocument/2006/relationships/image" Target="../media/image63.jpeg"/></Relationships>
</file>

<file path=ppt/slides/_rels/slide15.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png"/><Relationship Id="rId7" Type="http://schemas.openxmlformats.org/officeDocument/2006/relationships/image" Target="../media/image69.png"/><Relationship Id="rId2" Type="http://schemas.openxmlformats.org/officeDocument/2006/relationships/image" Target="../media/image65.png"/><Relationship Id="rId1" Type="http://schemas.openxmlformats.org/officeDocument/2006/relationships/slideLayout" Target="../slideLayouts/slideLayout1.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png"/></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17" Type="http://schemas.openxmlformats.org/officeDocument/2006/relationships/image" Target="../media/image18.svg"/><Relationship Id="rId2" Type="http://schemas.openxmlformats.org/officeDocument/2006/relationships/image" Target="../media/image3.png"/><Relationship Id="rId16"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svg"/><Relationship Id="rId10" Type="http://schemas.openxmlformats.org/officeDocument/2006/relationships/image" Target="../media/image11.sv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hyperlink" Target="http://r20.rs6.net/tn.jsp?e=001k07jr0-SzS_Svi8HbkB_BBFntHvcB7JCrAuoZ_As18JjfapgSB8B5GlM7kSryQUlOsGii6zQKb1RnyquVw8Ug5tuMu5Ko5_kx3BsH-yn0crw5EIlPT9b1w==" TargetMode="External"/><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1.png"/><Relationship Id="rId7" Type="http://schemas.openxmlformats.org/officeDocument/2006/relationships/image" Target="../media/image25.jp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24.jp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jp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37.png"/><Relationship Id="rId7" Type="http://schemas.openxmlformats.org/officeDocument/2006/relationships/image" Target="../media/image41.jpe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png"/><Relationship Id="rId9" Type="http://schemas.openxmlformats.org/officeDocument/2006/relationships/image" Target="../media/image43.jp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FB44B6B2-96AC-420D-BD15-B8A09110C2EE}"/>
              </a:ext>
            </a:extLst>
          </p:cNvPr>
          <p:cNvSpPr/>
          <p:nvPr/>
        </p:nvSpPr>
        <p:spPr>
          <a:xfrm>
            <a:off x="583701" y="5734590"/>
            <a:ext cx="4455624" cy="523220"/>
          </a:xfrm>
          <a:prstGeom prst="roundRect">
            <a:avLst>
              <a:gd name="adj" fmla="val 50000"/>
            </a:avLst>
          </a:prstGeom>
          <a:solidFill>
            <a:srgbClr val="EF48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E2B87F35-920E-491C-8B5B-F4106A5F7F5C}"/>
              </a:ext>
            </a:extLst>
          </p:cNvPr>
          <p:cNvSpPr/>
          <p:nvPr/>
        </p:nvSpPr>
        <p:spPr>
          <a:xfrm rot="20980971">
            <a:off x="-557080" y="-1086917"/>
            <a:ext cx="9782523" cy="30800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close up of a logo&#10;&#10;Description generated with high confidence">
            <a:extLst>
              <a:ext uri="{FF2B5EF4-FFF2-40B4-BE49-F238E27FC236}">
                <a16:creationId xmlns:a16="http://schemas.microsoft.com/office/drawing/2014/main" id="{9F303CEE-825A-459C-8F14-2D7F616FED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8142" y="346236"/>
            <a:ext cx="3488377" cy="3280094"/>
          </a:xfrm>
          <a:prstGeom prst="rect">
            <a:avLst/>
          </a:prstGeom>
          <a:ln>
            <a:noFill/>
          </a:ln>
        </p:spPr>
      </p:pic>
      <p:sp>
        <p:nvSpPr>
          <p:cNvPr id="7" name="TextBox 6">
            <a:extLst>
              <a:ext uri="{FF2B5EF4-FFF2-40B4-BE49-F238E27FC236}">
                <a16:creationId xmlns:a16="http://schemas.microsoft.com/office/drawing/2014/main" id="{99155378-F240-437A-AE72-17417DA148B4}"/>
              </a:ext>
            </a:extLst>
          </p:cNvPr>
          <p:cNvSpPr txBox="1"/>
          <p:nvPr/>
        </p:nvSpPr>
        <p:spPr>
          <a:xfrm>
            <a:off x="468801" y="2911876"/>
            <a:ext cx="8048082" cy="1754326"/>
          </a:xfrm>
          <a:prstGeom prst="rect">
            <a:avLst/>
          </a:prstGeom>
          <a:noFill/>
        </p:spPr>
        <p:txBody>
          <a:bodyPr wrap="square" rtlCol="0">
            <a:spAutoFit/>
          </a:bodyPr>
          <a:lstStyle/>
          <a:p>
            <a:r>
              <a:rPr lang="en-US" sz="5400" b="1" dirty="0">
                <a:solidFill>
                  <a:schemeClr val="tx2"/>
                </a:solidFill>
                <a:latin typeface="Adrianna Lt" panose="02000703030000020003" pitchFamily="50" charset="0"/>
              </a:rPr>
              <a:t>ORGAN DONOR</a:t>
            </a:r>
          </a:p>
          <a:p>
            <a:r>
              <a:rPr lang="en-US" sz="5400" b="1" dirty="0">
                <a:solidFill>
                  <a:schemeClr val="tx2"/>
                </a:solidFill>
                <a:latin typeface="Adrianna Lt" panose="02000703030000020003" pitchFamily="50" charset="0"/>
              </a:rPr>
              <a:t>ENROLLMENT DAY </a:t>
            </a:r>
          </a:p>
        </p:txBody>
      </p:sp>
      <p:sp>
        <p:nvSpPr>
          <p:cNvPr id="8" name="TextBox 7">
            <a:extLst>
              <a:ext uri="{FF2B5EF4-FFF2-40B4-BE49-F238E27FC236}">
                <a16:creationId xmlns:a16="http://schemas.microsoft.com/office/drawing/2014/main" id="{A17BFEC9-CE63-4E7D-8A88-B756C8577DAC}"/>
              </a:ext>
            </a:extLst>
          </p:cNvPr>
          <p:cNvSpPr txBox="1"/>
          <p:nvPr/>
        </p:nvSpPr>
        <p:spPr>
          <a:xfrm rot="20968667">
            <a:off x="1754457" y="1276700"/>
            <a:ext cx="7838983" cy="400110"/>
          </a:xfrm>
          <a:prstGeom prst="rect">
            <a:avLst/>
          </a:prstGeom>
          <a:noFill/>
        </p:spPr>
        <p:txBody>
          <a:bodyPr wrap="square" rtlCol="0">
            <a:spAutoFit/>
          </a:bodyPr>
          <a:lstStyle/>
          <a:p>
            <a:r>
              <a:rPr lang="en-US" sz="2000" dirty="0">
                <a:solidFill>
                  <a:schemeClr val="bg1"/>
                </a:solidFill>
                <a:latin typeface="Archer Bold" panose="02000000000000000000" pitchFamily="50" charset="0"/>
              </a:rPr>
              <a:t>Unleash</a:t>
            </a:r>
            <a:r>
              <a:rPr lang="en-US" sz="2000" b="1" dirty="0">
                <a:solidFill>
                  <a:schemeClr val="bg1"/>
                </a:solidFill>
                <a:latin typeface="Archer Medium" pitchFamily="50" charset="0"/>
              </a:rPr>
              <a:t> your inner hero!</a:t>
            </a:r>
          </a:p>
        </p:txBody>
      </p:sp>
      <p:sp>
        <p:nvSpPr>
          <p:cNvPr id="9" name="Rectangle 8">
            <a:extLst>
              <a:ext uri="{FF2B5EF4-FFF2-40B4-BE49-F238E27FC236}">
                <a16:creationId xmlns:a16="http://schemas.microsoft.com/office/drawing/2014/main" id="{5FAA385F-62A1-4C24-B1BF-539B6B5E38A4}"/>
              </a:ext>
            </a:extLst>
          </p:cNvPr>
          <p:cNvSpPr/>
          <p:nvPr/>
        </p:nvSpPr>
        <p:spPr>
          <a:xfrm>
            <a:off x="851955" y="5711135"/>
            <a:ext cx="4091520" cy="615553"/>
          </a:xfrm>
          <a:prstGeom prst="rect">
            <a:avLst/>
          </a:prstGeom>
        </p:spPr>
        <p:txBody>
          <a:bodyPr wrap="square">
            <a:spAutoFit/>
          </a:bodyPr>
          <a:lstStyle/>
          <a:p>
            <a:r>
              <a:rPr lang="en-US" sz="3400" b="1" dirty="0">
                <a:solidFill>
                  <a:schemeClr val="bg1"/>
                </a:solidFill>
                <a:latin typeface="Adrianna Lt" panose="02000703030000020003" pitchFamily="50" charset="0"/>
              </a:rPr>
              <a:t>DIGITAL TOOLKIT</a:t>
            </a:r>
          </a:p>
        </p:txBody>
      </p:sp>
      <p:sp>
        <p:nvSpPr>
          <p:cNvPr id="13" name="Rectangle 12">
            <a:extLst>
              <a:ext uri="{FF2B5EF4-FFF2-40B4-BE49-F238E27FC236}">
                <a16:creationId xmlns:a16="http://schemas.microsoft.com/office/drawing/2014/main" id="{CC794658-9DC7-4166-89A8-40C8E2F93A28}"/>
              </a:ext>
            </a:extLst>
          </p:cNvPr>
          <p:cNvSpPr/>
          <p:nvPr/>
        </p:nvSpPr>
        <p:spPr>
          <a:xfrm>
            <a:off x="509958" y="4670653"/>
            <a:ext cx="7148141" cy="523220"/>
          </a:xfrm>
          <a:prstGeom prst="rect">
            <a:avLst/>
          </a:prstGeom>
        </p:spPr>
        <p:txBody>
          <a:bodyPr wrap="square">
            <a:spAutoFit/>
          </a:bodyPr>
          <a:lstStyle/>
          <a:p>
            <a:r>
              <a:rPr lang="en-US" sz="2800" b="1" dirty="0">
                <a:solidFill>
                  <a:schemeClr val="tx2"/>
                </a:solidFill>
                <a:latin typeface="Adrianna Lt" panose="02000703030000020003" pitchFamily="50" charset="0"/>
              </a:rPr>
              <a:t>OCTOBER 7, 2021</a:t>
            </a:r>
            <a:endParaRPr lang="en-US" sz="2800" dirty="0">
              <a:solidFill>
                <a:schemeClr val="tx2"/>
              </a:solidFill>
              <a:latin typeface="Adrianna Lt" panose="02000703030000020003" pitchFamily="50" charset="0"/>
            </a:endParaRPr>
          </a:p>
        </p:txBody>
      </p:sp>
      <p:pic>
        <p:nvPicPr>
          <p:cNvPr id="5" name="Picture 4" descr="A close up of a sign&#10;&#10;Description automatically generated">
            <a:extLst>
              <a:ext uri="{FF2B5EF4-FFF2-40B4-BE49-F238E27FC236}">
                <a16:creationId xmlns:a16="http://schemas.microsoft.com/office/drawing/2014/main" id="{7558A691-D45D-41F0-8D93-0990F4D90BFD}"/>
              </a:ext>
            </a:extLst>
          </p:cNvPr>
          <p:cNvPicPr>
            <a:picLocks noChangeAspect="1"/>
          </p:cNvPicPr>
          <p:nvPr/>
        </p:nvPicPr>
        <p:blipFill rotWithShape="1">
          <a:blip r:embed="rId3">
            <a:extLst>
              <a:ext uri="{28A0092B-C50C-407E-A947-70E740481C1C}">
                <a14:useLocalDpi xmlns:a14="http://schemas.microsoft.com/office/drawing/2010/main" val="0"/>
              </a:ext>
            </a:extLst>
          </a:blip>
          <a:srcRect l="-1315" t="-12912" r="50480" b="-10192"/>
          <a:stretch/>
        </p:blipFill>
        <p:spPr>
          <a:xfrm>
            <a:off x="7658099" y="6373381"/>
            <a:ext cx="1333500" cy="414808"/>
          </a:xfrm>
          <a:prstGeom prst="rect">
            <a:avLst/>
          </a:prstGeom>
        </p:spPr>
      </p:pic>
    </p:spTree>
    <p:extLst>
      <p:ext uri="{BB962C8B-B14F-4D97-AF65-F5344CB8AC3E}">
        <p14:creationId xmlns:p14="http://schemas.microsoft.com/office/powerpoint/2010/main" val="18568101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Social tweet twitter icon - Social Icons Circular Color">
            <a:extLst>
              <a:ext uri="{FF2B5EF4-FFF2-40B4-BE49-F238E27FC236}">
                <a16:creationId xmlns:a16="http://schemas.microsoft.com/office/drawing/2014/main" id="{53690AED-AB5E-49FA-AC40-6D8864DB6BC6}"/>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10272515" y="1009708"/>
            <a:ext cx="399511" cy="39951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49154F6-A27E-4BB0-80C9-2EF5CC233E47}"/>
              </a:ext>
            </a:extLst>
          </p:cNvPr>
          <p:cNvSpPr txBox="1"/>
          <p:nvPr/>
        </p:nvSpPr>
        <p:spPr>
          <a:xfrm>
            <a:off x="2066123" y="373546"/>
            <a:ext cx="5567859" cy="338554"/>
          </a:xfrm>
          <a:prstGeom prst="rect">
            <a:avLst/>
          </a:prstGeom>
          <a:noFill/>
        </p:spPr>
        <p:txBody>
          <a:bodyPr wrap="square" rtlCol="0">
            <a:spAutoFit/>
          </a:bodyPr>
          <a:lstStyle/>
          <a:p>
            <a:r>
              <a:rPr lang="en-US" sz="1600" dirty="0">
                <a:solidFill>
                  <a:srgbClr val="000000"/>
                </a:solidFill>
                <a:latin typeface="Archer Bold" panose="02000000000000000000" pitchFamily="50" charset="0"/>
              </a:rPr>
              <a:t>Thank Participating Partners on Social Media Channels</a:t>
            </a:r>
          </a:p>
        </p:txBody>
      </p:sp>
      <p:sp>
        <p:nvSpPr>
          <p:cNvPr id="12" name="Rectangle 11">
            <a:extLst>
              <a:ext uri="{FF2B5EF4-FFF2-40B4-BE49-F238E27FC236}">
                <a16:creationId xmlns:a16="http://schemas.microsoft.com/office/drawing/2014/main" id="{014DF703-64E8-4DA4-A469-E0AEB1E3982B}"/>
              </a:ext>
            </a:extLst>
          </p:cNvPr>
          <p:cNvSpPr/>
          <p:nvPr/>
        </p:nvSpPr>
        <p:spPr>
          <a:xfrm rot="16200000">
            <a:off x="-2475409" y="2475409"/>
            <a:ext cx="6858000" cy="19071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1892CF1-E423-4207-96BF-8BB3BD652B15}"/>
              </a:ext>
            </a:extLst>
          </p:cNvPr>
          <p:cNvSpPr txBox="1"/>
          <p:nvPr/>
        </p:nvSpPr>
        <p:spPr>
          <a:xfrm rot="16200000">
            <a:off x="-1840227" y="3125319"/>
            <a:ext cx="5587638" cy="1446550"/>
          </a:xfrm>
          <a:prstGeom prst="rect">
            <a:avLst/>
          </a:prstGeom>
          <a:noFill/>
        </p:spPr>
        <p:txBody>
          <a:bodyPr wrap="square" rtlCol="0">
            <a:spAutoFit/>
          </a:bodyPr>
          <a:lstStyle/>
          <a:p>
            <a:r>
              <a:rPr lang="en-US" sz="4300" b="1" dirty="0">
                <a:solidFill>
                  <a:schemeClr val="bg1"/>
                </a:solidFill>
                <a:latin typeface="Adrianna Lt" panose="02000703030000020003" pitchFamily="50" charset="0"/>
              </a:rPr>
              <a:t>SOCIAL MEDIA</a:t>
            </a:r>
          </a:p>
          <a:p>
            <a:r>
              <a:rPr lang="en-US" sz="4300" b="1" dirty="0">
                <a:solidFill>
                  <a:schemeClr val="bg1"/>
                </a:solidFill>
                <a:latin typeface="Adrianna Lt" panose="02000703030000020003" pitchFamily="50" charset="0"/>
              </a:rPr>
              <a:t>THANK YOU MESSAGE</a:t>
            </a:r>
          </a:p>
        </p:txBody>
      </p:sp>
      <p:pic>
        <p:nvPicPr>
          <p:cNvPr id="14" name="Picture 2" descr="Social-Icon | #DMWF Expo North America">
            <a:extLst>
              <a:ext uri="{FF2B5EF4-FFF2-40B4-BE49-F238E27FC236}">
                <a16:creationId xmlns:a16="http://schemas.microsoft.com/office/drawing/2014/main" id="{E0AB2E2F-6CEB-4A2D-BB2F-248017EE79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667" y="303360"/>
            <a:ext cx="1069848" cy="106984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FD431B79-44AB-4A5C-8955-DAC6BFA729E5}"/>
              </a:ext>
            </a:extLst>
          </p:cNvPr>
          <p:cNvGrpSpPr/>
          <p:nvPr/>
        </p:nvGrpSpPr>
        <p:grpSpPr>
          <a:xfrm>
            <a:off x="2098229" y="5392329"/>
            <a:ext cx="6788214" cy="1365001"/>
            <a:chOff x="2260607" y="1189272"/>
            <a:chExt cx="5734850" cy="1181265"/>
          </a:xfrm>
        </p:grpSpPr>
        <p:pic>
          <p:nvPicPr>
            <p:cNvPr id="2" name="Picture 1">
              <a:extLst>
                <a:ext uri="{FF2B5EF4-FFF2-40B4-BE49-F238E27FC236}">
                  <a16:creationId xmlns:a16="http://schemas.microsoft.com/office/drawing/2014/main" id="{1470268C-2928-4155-8D65-5FA039CFBBB9}"/>
                </a:ext>
              </a:extLst>
            </p:cNvPr>
            <p:cNvPicPr>
              <a:picLocks noChangeAspect="1"/>
            </p:cNvPicPr>
            <p:nvPr/>
          </p:nvPicPr>
          <p:blipFill>
            <a:blip r:embed="rId4"/>
            <a:stretch>
              <a:fillRect/>
            </a:stretch>
          </p:blipFill>
          <p:spPr>
            <a:xfrm>
              <a:off x="2260607" y="1189272"/>
              <a:ext cx="5734850" cy="118126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a:extLst>
                <a:ext uri="{FF2B5EF4-FFF2-40B4-BE49-F238E27FC236}">
                  <a16:creationId xmlns:a16="http://schemas.microsoft.com/office/drawing/2014/main" id="{FA782E5F-BCC4-4A31-A966-CEE2486B76F5}"/>
                </a:ext>
              </a:extLst>
            </p:cNvPr>
            <p:cNvSpPr/>
            <p:nvPr/>
          </p:nvSpPr>
          <p:spPr>
            <a:xfrm>
              <a:off x="2982482" y="1373208"/>
              <a:ext cx="1674976" cy="361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0634089F-D8D3-484A-A829-9BE89CED46D4}"/>
              </a:ext>
            </a:extLst>
          </p:cNvPr>
          <p:cNvSpPr/>
          <p:nvPr/>
        </p:nvSpPr>
        <p:spPr>
          <a:xfrm>
            <a:off x="2867163" y="5471014"/>
            <a:ext cx="5805182" cy="769441"/>
          </a:xfrm>
          <a:prstGeom prst="rect">
            <a:avLst/>
          </a:prstGeom>
        </p:spPr>
        <p:txBody>
          <a:bodyPr wrap="square" anchor="t">
            <a:spAutoFit/>
          </a:bodyPr>
          <a:lstStyle/>
          <a:p>
            <a:pPr algn="l"/>
            <a:r>
              <a:rPr lang="en-US" sz="1100" dirty="0">
                <a:solidFill>
                  <a:srgbClr val="000000"/>
                </a:solidFill>
                <a:latin typeface="Archer Book"/>
                <a:cs typeface="Times New Roman"/>
              </a:rPr>
              <a:t>Thank you to everyone that helped to make </a:t>
            </a:r>
            <a:r>
              <a:rPr lang="en-US" sz="1100" dirty="0" err="1">
                <a:solidFill>
                  <a:srgbClr val="000000"/>
                </a:solidFill>
                <a:latin typeface="Archer Book"/>
                <a:cs typeface="Times New Roman"/>
              </a:rPr>
              <a:t>LiveOnNY's</a:t>
            </a:r>
            <a:r>
              <a:rPr lang="en-US" sz="1100" dirty="0">
                <a:solidFill>
                  <a:srgbClr val="000000"/>
                </a:solidFill>
                <a:latin typeface="Archer Book"/>
                <a:cs typeface="Times New Roman"/>
              </a:rPr>
              <a:t> annual Organ Donor Enrollment Day a success! You are all amazing advocates, and we couldn't have done it without you. We came together to educate New Yorkers about the power of organ, eye, and tissue donation and to sign up lifesaving organ donors. #DonorDay2021 </a:t>
            </a:r>
          </a:p>
        </p:txBody>
      </p:sp>
      <p:pic>
        <p:nvPicPr>
          <p:cNvPr id="19" name="Picture 6" descr="Facebook mobile post with flat design | Free Vector">
            <a:extLst>
              <a:ext uri="{FF2B5EF4-FFF2-40B4-BE49-F238E27FC236}">
                <a16:creationId xmlns:a16="http://schemas.microsoft.com/office/drawing/2014/main" id="{FF933F3C-F323-4418-96F9-B1252ADF1BE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697" t="11351" r="28955" b="18850"/>
          <a:stretch/>
        </p:blipFill>
        <p:spPr bwMode="auto">
          <a:xfrm>
            <a:off x="5967075" y="938439"/>
            <a:ext cx="2564912" cy="4227552"/>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6A8745DB-F554-4D23-8902-21DA92A51505}"/>
              </a:ext>
            </a:extLst>
          </p:cNvPr>
          <p:cNvSpPr/>
          <p:nvPr/>
        </p:nvSpPr>
        <p:spPr>
          <a:xfrm>
            <a:off x="6029812" y="2057580"/>
            <a:ext cx="2462349" cy="553998"/>
          </a:xfrm>
          <a:prstGeom prst="rect">
            <a:avLst/>
          </a:prstGeom>
          <a:solidFill>
            <a:schemeClr val="bg1"/>
          </a:solidFill>
        </p:spPr>
        <p:txBody>
          <a:bodyPr wrap="square" anchor="t">
            <a:spAutoFit/>
          </a:bodyPr>
          <a:lstStyle/>
          <a:p>
            <a:pPr algn="l"/>
            <a:r>
              <a:rPr lang="en-US" sz="600" dirty="0">
                <a:solidFill>
                  <a:srgbClr val="000000"/>
                </a:solidFill>
                <a:latin typeface="Archer Book"/>
                <a:cs typeface="Times New Roman"/>
              </a:rPr>
              <a:t>Thank you to everyone that helped to make </a:t>
            </a:r>
            <a:r>
              <a:rPr lang="en-US" sz="600" dirty="0" err="1">
                <a:solidFill>
                  <a:srgbClr val="000000"/>
                </a:solidFill>
                <a:latin typeface="Archer Book"/>
                <a:cs typeface="Times New Roman"/>
              </a:rPr>
              <a:t>LiveOnNY's</a:t>
            </a:r>
            <a:r>
              <a:rPr lang="en-US" sz="600" dirty="0">
                <a:solidFill>
                  <a:srgbClr val="000000"/>
                </a:solidFill>
                <a:latin typeface="Archer Book"/>
                <a:cs typeface="Times New Roman"/>
              </a:rPr>
              <a:t> annual Organ Donor Enrollment Day a success! You are all amazing advocates, and we couldn't have done it without you. We came together to educate New Yorkers about the power of organ, eye, and tissue donation and to sign up lifesaving organ donors. #DonorDay2021 </a:t>
            </a:r>
          </a:p>
        </p:txBody>
      </p:sp>
      <p:pic>
        <p:nvPicPr>
          <p:cNvPr id="10" name="Picture 9" descr="A picture containing text&#10;&#10;Description automatically generated">
            <a:extLst>
              <a:ext uri="{FF2B5EF4-FFF2-40B4-BE49-F238E27FC236}">
                <a16:creationId xmlns:a16="http://schemas.microsoft.com/office/drawing/2014/main" id="{9D89504A-9F0E-4473-8DB0-762C08C5F1E2}"/>
              </a:ext>
            </a:extLst>
          </p:cNvPr>
          <p:cNvPicPr>
            <a:picLocks noChangeAspect="1"/>
          </p:cNvPicPr>
          <p:nvPr/>
        </p:nvPicPr>
        <p:blipFill rotWithShape="1">
          <a:blip r:embed="rId6">
            <a:extLst>
              <a:ext uri="{28A0092B-C50C-407E-A947-70E740481C1C}">
                <a14:useLocalDpi xmlns:a14="http://schemas.microsoft.com/office/drawing/2010/main" val="0"/>
              </a:ext>
            </a:extLst>
          </a:blip>
          <a:srcRect t="29413"/>
          <a:stretch/>
        </p:blipFill>
        <p:spPr>
          <a:xfrm>
            <a:off x="5967075" y="2650920"/>
            <a:ext cx="2564912" cy="1810491"/>
          </a:xfrm>
          <a:prstGeom prst="rect">
            <a:avLst/>
          </a:prstGeom>
        </p:spPr>
      </p:pic>
      <p:pic>
        <p:nvPicPr>
          <p:cNvPr id="1026" name="Picture 2" descr="31 Best Instagram and Social Media Mockups for 2021 | Mediamodifier">
            <a:extLst>
              <a:ext uri="{FF2B5EF4-FFF2-40B4-BE49-F238E27FC236}">
                <a16:creationId xmlns:a16="http://schemas.microsoft.com/office/drawing/2014/main" id="{C0FAA538-1319-475E-9ED4-82F9D797984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1896" t="13684" r="32083" b="16820"/>
          <a:stretch/>
        </p:blipFill>
        <p:spPr bwMode="auto">
          <a:xfrm>
            <a:off x="2491406" y="938438"/>
            <a:ext cx="2738949" cy="4227553"/>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7AD2F293-E29B-4878-8994-3067547CCA56}"/>
              </a:ext>
            </a:extLst>
          </p:cNvPr>
          <p:cNvSpPr/>
          <p:nvPr/>
        </p:nvSpPr>
        <p:spPr>
          <a:xfrm>
            <a:off x="2491406" y="4669461"/>
            <a:ext cx="2738948" cy="430887"/>
          </a:xfrm>
          <a:prstGeom prst="rect">
            <a:avLst/>
          </a:prstGeom>
          <a:solidFill>
            <a:schemeClr val="bg1"/>
          </a:solidFill>
        </p:spPr>
        <p:txBody>
          <a:bodyPr wrap="square" anchor="t">
            <a:spAutoFit/>
          </a:bodyPr>
          <a:lstStyle/>
          <a:p>
            <a:pPr algn="l"/>
            <a:r>
              <a:rPr lang="en-US" sz="550" dirty="0">
                <a:solidFill>
                  <a:srgbClr val="000000"/>
                </a:solidFill>
                <a:latin typeface="Archer Book"/>
                <a:cs typeface="Times New Roman"/>
              </a:rPr>
              <a:t>Thank you to everyone that helped to make </a:t>
            </a:r>
            <a:r>
              <a:rPr lang="en-US" sz="550" dirty="0" err="1">
                <a:solidFill>
                  <a:srgbClr val="000000"/>
                </a:solidFill>
                <a:latin typeface="Archer Book"/>
                <a:cs typeface="Times New Roman"/>
              </a:rPr>
              <a:t>LiveOnNY's</a:t>
            </a:r>
            <a:r>
              <a:rPr lang="en-US" sz="550" dirty="0">
                <a:solidFill>
                  <a:srgbClr val="000000"/>
                </a:solidFill>
                <a:latin typeface="Archer Book"/>
                <a:cs typeface="Times New Roman"/>
              </a:rPr>
              <a:t> annual Organ Donor Enrollment Day a success! You are all amazing advocates, and we couldn't have done it without you. We came together to educate New Yorkers about the power of organ, eye, and tissue donation and to sign up lifesaving organ donors. #DonorDay2021 </a:t>
            </a:r>
          </a:p>
        </p:txBody>
      </p:sp>
      <p:pic>
        <p:nvPicPr>
          <p:cNvPr id="32" name="Picture 31" descr="A picture containing text&#10;&#10;Description automatically generated">
            <a:extLst>
              <a:ext uri="{FF2B5EF4-FFF2-40B4-BE49-F238E27FC236}">
                <a16:creationId xmlns:a16="http://schemas.microsoft.com/office/drawing/2014/main" id="{8885481E-5598-4AC8-99C4-D28A2C02BF2F}"/>
              </a:ext>
            </a:extLst>
          </p:cNvPr>
          <p:cNvPicPr>
            <a:picLocks noChangeAspect="1"/>
          </p:cNvPicPr>
          <p:nvPr/>
        </p:nvPicPr>
        <p:blipFill rotWithShape="1">
          <a:blip r:embed="rId6">
            <a:extLst>
              <a:ext uri="{28A0092B-C50C-407E-A947-70E740481C1C}">
                <a14:useLocalDpi xmlns:a14="http://schemas.microsoft.com/office/drawing/2010/main" val="0"/>
              </a:ext>
            </a:extLst>
          </a:blip>
          <a:srcRect t="184" b="-12"/>
          <a:stretch/>
        </p:blipFill>
        <p:spPr>
          <a:xfrm>
            <a:off x="2491405" y="1724077"/>
            <a:ext cx="2738949" cy="2769114"/>
          </a:xfrm>
          <a:prstGeom prst="rect">
            <a:avLst/>
          </a:prstGeom>
        </p:spPr>
      </p:pic>
    </p:spTree>
    <p:extLst>
      <p:ext uri="{BB962C8B-B14F-4D97-AF65-F5344CB8AC3E}">
        <p14:creationId xmlns:p14="http://schemas.microsoft.com/office/powerpoint/2010/main" val="2543574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0987735-8FC9-43F9-BD09-0BF6B9444F5B}"/>
              </a:ext>
            </a:extLst>
          </p:cNvPr>
          <p:cNvSpPr/>
          <p:nvPr/>
        </p:nvSpPr>
        <p:spPr>
          <a:xfrm rot="16200000">
            <a:off x="-2475409" y="2475409"/>
            <a:ext cx="6858000" cy="19071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4C78A43-580D-427E-AD9B-342886775380}"/>
              </a:ext>
            </a:extLst>
          </p:cNvPr>
          <p:cNvSpPr txBox="1"/>
          <p:nvPr/>
        </p:nvSpPr>
        <p:spPr>
          <a:xfrm rot="16200000">
            <a:off x="-1979740" y="3356117"/>
            <a:ext cx="5866663" cy="830997"/>
          </a:xfrm>
          <a:prstGeom prst="rect">
            <a:avLst/>
          </a:prstGeom>
          <a:noFill/>
        </p:spPr>
        <p:txBody>
          <a:bodyPr wrap="square" rtlCol="0">
            <a:spAutoFit/>
          </a:bodyPr>
          <a:lstStyle/>
          <a:p>
            <a:r>
              <a:rPr lang="en-US" sz="4800" b="1" dirty="0">
                <a:solidFill>
                  <a:schemeClr val="bg1"/>
                </a:solidFill>
                <a:latin typeface="Adrianna Lt" panose="02000703030000020003" pitchFamily="50" charset="0"/>
              </a:rPr>
              <a:t>BLOG CONTENT</a:t>
            </a:r>
          </a:p>
        </p:txBody>
      </p:sp>
      <p:sp>
        <p:nvSpPr>
          <p:cNvPr id="7" name="Rectangle 6">
            <a:extLst>
              <a:ext uri="{FF2B5EF4-FFF2-40B4-BE49-F238E27FC236}">
                <a16:creationId xmlns:a16="http://schemas.microsoft.com/office/drawing/2014/main" id="{EEE82C5C-7B00-4158-B30B-087C86D4E489}"/>
              </a:ext>
            </a:extLst>
          </p:cNvPr>
          <p:cNvSpPr/>
          <p:nvPr/>
        </p:nvSpPr>
        <p:spPr>
          <a:xfrm>
            <a:off x="2090922" y="2109480"/>
            <a:ext cx="3200400" cy="4678204"/>
          </a:xfrm>
          <a:prstGeom prst="rect">
            <a:avLst/>
          </a:prstGeom>
        </p:spPr>
        <p:txBody>
          <a:bodyPr wrap="square" anchor="t">
            <a:spAutoFit/>
          </a:bodyPr>
          <a:lstStyle/>
          <a:p>
            <a:r>
              <a:rPr lang="en-US" sz="1200" b="1" dirty="0">
                <a:solidFill>
                  <a:srgbClr val="000000"/>
                </a:solidFill>
                <a:latin typeface="Archer Bold" panose="02000000000000000000" pitchFamily="50" charset="0"/>
              </a:rPr>
              <a:t>A New Heart Would Mean More Time With Her Daughter</a:t>
            </a:r>
          </a:p>
          <a:p>
            <a:endParaRPr lang="en-US" sz="1000" dirty="0">
              <a:solidFill>
                <a:srgbClr val="000000"/>
              </a:solidFill>
              <a:latin typeface="Archer Book" panose="02000000000000000000" pitchFamily="50" charset="0"/>
            </a:endParaRPr>
          </a:p>
          <a:p>
            <a:pPr marL="0" marR="0" fontAlgn="base">
              <a:spcBef>
                <a:spcPts val="0"/>
              </a:spcBef>
              <a:spcAft>
                <a:spcPts val="0"/>
              </a:spcAft>
            </a:pPr>
            <a:r>
              <a:rPr lang="en-US" sz="1000" dirty="0">
                <a:solidFill>
                  <a:srgbClr val="000000"/>
                </a:solidFill>
                <a:effectLst/>
                <a:latin typeface="Archer Book" panose="02000000000000000000" pitchFamily="50" charset="0"/>
                <a:ea typeface="Times New Roman" panose="02020603050405020304" pitchFamily="18" charset="0"/>
                <a:cs typeface="Segoe UI" panose="020B0502040204020203" pitchFamily="34" charset="0"/>
              </a:rPr>
              <a:t>2016. The year Lauren was first listed for a heart transplant. 5 years later Lauren is still waiting for a transplant and the list of things she can no longer do continues to grow. Yet, she remains resilient and strong in her fight for her family and most of all for her young daughter Sophia.</a:t>
            </a:r>
            <a:endParaRPr lang="en-US" sz="1000" dirty="0">
              <a:solidFill>
                <a:srgbClr val="000000"/>
              </a:solidFill>
              <a:effectLst/>
              <a:latin typeface="Archer Book" panose="02000000000000000000" pitchFamily="50" charset="0"/>
              <a:ea typeface="Times New Roman" panose="02020603050405020304" pitchFamily="18" charset="0"/>
            </a:endParaRPr>
          </a:p>
          <a:p>
            <a:pPr marL="0" marR="0" fontAlgn="base">
              <a:spcBef>
                <a:spcPts val="0"/>
              </a:spcBef>
              <a:spcAft>
                <a:spcPts val="0"/>
              </a:spcAft>
            </a:pPr>
            <a:r>
              <a:rPr lang="en-US" sz="1000" dirty="0">
                <a:solidFill>
                  <a:srgbClr val="000000"/>
                </a:solidFill>
                <a:effectLst/>
                <a:latin typeface="Archer Book" panose="02000000000000000000" pitchFamily="50" charset="0"/>
                <a:ea typeface="Times New Roman" panose="02020603050405020304" pitchFamily="18" charset="0"/>
                <a:cs typeface="Segoe UI" panose="020B0502040204020203" pitchFamily="34" charset="0"/>
              </a:rPr>
              <a:t> </a:t>
            </a:r>
            <a:endParaRPr lang="en-US" sz="1000" dirty="0">
              <a:solidFill>
                <a:srgbClr val="000000"/>
              </a:solidFill>
              <a:effectLst/>
              <a:latin typeface="Archer Book" panose="02000000000000000000" pitchFamily="50" charset="0"/>
              <a:ea typeface="Times New Roman" panose="02020603050405020304" pitchFamily="18" charset="0"/>
            </a:endParaRPr>
          </a:p>
          <a:p>
            <a:pPr marL="0" marR="0" fontAlgn="base">
              <a:spcBef>
                <a:spcPts val="0"/>
              </a:spcBef>
              <a:spcAft>
                <a:spcPts val="0"/>
              </a:spcAft>
            </a:pPr>
            <a:r>
              <a:rPr lang="en-US" sz="1000" dirty="0">
                <a:solidFill>
                  <a:srgbClr val="000000"/>
                </a:solidFill>
                <a:effectLst/>
                <a:latin typeface="Archer Book" panose="02000000000000000000" pitchFamily="50" charset="0"/>
                <a:ea typeface="Times New Roman" panose="02020603050405020304" pitchFamily="18" charset="0"/>
                <a:cs typeface="Segoe UI" panose="020B0502040204020203" pitchFamily="34" charset="0"/>
              </a:rPr>
              <a:t>Lauren’s heart issues started in middle school. She was in gym class jumping rope when she suddenly went into cardiac arrest. She was just 12 years old.</a:t>
            </a:r>
            <a:endParaRPr lang="en-US" sz="1000" dirty="0">
              <a:solidFill>
                <a:srgbClr val="000000"/>
              </a:solidFill>
              <a:effectLst/>
              <a:latin typeface="Archer Book" panose="02000000000000000000" pitchFamily="50" charset="0"/>
              <a:ea typeface="Times New Roman" panose="02020603050405020304" pitchFamily="18" charset="0"/>
            </a:endParaRPr>
          </a:p>
          <a:p>
            <a:pPr marL="0" marR="0" fontAlgn="base">
              <a:spcBef>
                <a:spcPts val="0"/>
              </a:spcBef>
              <a:spcAft>
                <a:spcPts val="0"/>
              </a:spcAft>
            </a:pPr>
            <a:r>
              <a:rPr lang="en-US" sz="1000" dirty="0">
                <a:solidFill>
                  <a:srgbClr val="000000"/>
                </a:solidFill>
                <a:effectLst/>
                <a:latin typeface="Archer Book" panose="02000000000000000000" pitchFamily="50" charset="0"/>
                <a:ea typeface="Times New Roman" panose="02020603050405020304" pitchFamily="18" charset="0"/>
                <a:cs typeface="Segoe UI" panose="020B0502040204020203" pitchFamily="34" charset="0"/>
              </a:rPr>
              <a:t> </a:t>
            </a:r>
            <a:endParaRPr lang="en-US" sz="1000" dirty="0">
              <a:solidFill>
                <a:srgbClr val="000000"/>
              </a:solidFill>
              <a:effectLst/>
              <a:latin typeface="Archer Book" panose="02000000000000000000" pitchFamily="50" charset="0"/>
              <a:ea typeface="Times New Roman" panose="02020603050405020304" pitchFamily="18" charset="0"/>
            </a:endParaRPr>
          </a:p>
          <a:p>
            <a:pPr marL="0" marR="0" fontAlgn="base">
              <a:spcBef>
                <a:spcPts val="0"/>
              </a:spcBef>
              <a:spcAft>
                <a:spcPts val="0"/>
              </a:spcAft>
            </a:pPr>
            <a:r>
              <a:rPr lang="en-US" sz="1000" dirty="0">
                <a:solidFill>
                  <a:srgbClr val="000000"/>
                </a:solidFill>
                <a:effectLst/>
                <a:latin typeface="Archer Book" panose="02000000000000000000" pitchFamily="50" charset="0"/>
                <a:ea typeface="Times New Roman" panose="02020603050405020304" pitchFamily="18" charset="0"/>
                <a:cs typeface="Constantia" panose="02030602050306030303" pitchFamily="18" charset="0"/>
              </a:rPr>
              <a:t>“All </a:t>
            </a:r>
            <a:r>
              <a:rPr lang="en-US" sz="1000" dirty="0">
                <a:solidFill>
                  <a:srgbClr val="000000"/>
                </a:solidFill>
                <a:effectLst/>
                <a:latin typeface="Archer Book" panose="02000000000000000000" pitchFamily="50" charset="0"/>
                <a:ea typeface="Times New Roman" panose="02020603050405020304" pitchFamily="18" charset="0"/>
                <a:cs typeface="Segoe UI" panose="020B0502040204020203" pitchFamily="34" charset="0"/>
              </a:rPr>
              <a:t>I remember is</a:t>
            </a:r>
            <a:r>
              <a:rPr lang="en-US" sz="1000" dirty="0">
                <a:solidFill>
                  <a:srgbClr val="000000"/>
                </a:solidFill>
                <a:effectLst/>
                <a:latin typeface="Archer Book" panose="02000000000000000000" pitchFamily="50" charset="0"/>
                <a:ea typeface="Times New Roman" panose="02020603050405020304" pitchFamily="18" charset="0"/>
              </a:rPr>
              <a:t> </a:t>
            </a:r>
            <a:r>
              <a:rPr lang="en-US" sz="1000" dirty="0">
                <a:solidFill>
                  <a:srgbClr val="000000"/>
                </a:solidFill>
                <a:effectLst/>
                <a:latin typeface="Archer Book" panose="02000000000000000000" pitchFamily="50" charset="0"/>
                <a:ea typeface="Times New Roman" panose="02020603050405020304" pitchFamily="18" charset="0"/>
                <a:cs typeface="Segoe UI" panose="020B0502040204020203" pitchFamily="34" charset="0"/>
              </a:rPr>
              <a:t>waking up in the ambulance,</a:t>
            </a:r>
            <a:r>
              <a:rPr lang="en-US" sz="1000" dirty="0">
                <a:solidFill>
                  <a:srgbClr val="000000"/>
                </a:solidFill>
                <a:effectLst/>
                <a:latin typeface="Archer Book" panose="02000000000000000000" pitchFamily="50" charset="0"/>
                <a:ea typeface="Times New Roman" panose="02020603050405020304" pitchFamily="18" charset="0"/>
                <a:cs typeface="Constantia" panose="02030602050306030303" pitchFamily="18" charset="0"/>
              </a:rPr>
              <a:t>”</a:t>
            </a:r>
            <a:r>
              <a:rPr lang="en-US" sz="1000" dirty="0">
                <a:solidFill>
                  <a:srgbClr val="000000"/>
                </a:solidFill>
                <a:effectLst/>
                <a:latin typeface="Archer Book" panose="02000000000000000000" pitchFamily="50" charset="0"/>
                <a:ea typeface="Times New Roman" panose="02020603050405020304" pitchFamily="18" charset="0"/>
                <a:cs typeface="Segoe UI" panose="020B0502040204020203" pitchFamily="34" charset="0"/>
              </a:rPr>
              <a:t> she says.</a:t>
            </a:r>
            <a:r>
              <a:rPr lang="en-US" sz="1000" dirty="0">
                <a:solidFill>
                  <a:srgbClr val="000000"/>
                </a:solidFill>
                <a:effectLst/>
                <a:latin typeface="Archer Book" panose="02000000000000000000" pitchFamily="50" charset="0"/>
                <a:ea typeface="Times New Roman" panose="02020603050405020304" pitchFamily="18" charset="0"/>
              </a:rPr>
              <a:t>​ </a:t>
            </a:r>
          </a:p>
          <a:p>
            <a:pPr marL="0" marR="0" fontAlgn="base">
              <a:spcBef>
                <a:spcPts val="0"/>
              </a:spcBef>
              <a:spcAft>
                <a:spcPts val="0"/>
              </a:spcAft>
            </a:pPr>
            <a:r>
              <a:rPr lang="en-US" sz="1000" dirty="0">
                <a:solidFill>
                  <a:srgbClr val="000000"/>
                </a:solidFill>
                <a:effectLst/>
                <a:latin typeface="Archer Book" panose="02000000000000000000" pitchFamily="50" charset="0"/>
                <a:ea typeface="Times New Roman" panose="02020603050405020304" pitchFamily="18" charset="0"/>
              </a:rPr>
              <a:t>​ </a:t>
            </a:r>
          </a:p>
          <a:p>
            <a:pPr marL="0" marR="0" fontAlgn="base">
              <a:spcBef>
                <a:spcPts val="0"/>
              </a:spcBef>
              <a:spcAft>
                <a:spcPts val="0"/>
              </a:spcAft>
            </a:pPr>
            <a:r>
              <a:rPr lang="en-US" sz="1000" dirty="0">
                <a:solidFill>
                  <a:srgbClr val="000000"/>
                </a:solidFill>
                <a:effectLst/>
                <a:latin typeface="Archer Book" panose="02000000000000000000" pitchFamily="50" charset="0"/>
                <a:ea typeface="Times New Roman" panose="02020603050405020304" pitchFamily="18" charset="0"/>
                <a:cs typeface="Segoe UI" panose="020B0502040204020203" pitchFamily="34" charset="0"/>
              </a:rPr>
              <a:t>She was soon diagnosed with hypertrophic cardiomyopathy (HCM), a genetic</a:t>
            </a:r>
            <a:r>
              <a:rPr lang="en-US" sz="1000" dirty="0">
                <a:solidFill>
                  <a:srgbClr val="000000"/>
                </a:solidFill>
                <a:effectLst/>
                <a:latin typeface="Archer Book" panose="02000000000000000000" pitchFamily="50" charset="0"/>
                <a:ea typeface="Times New Roman" panose="02020603050405020304" pitchFamily="18" charset="0"/>
              </a:rPr>
              <a:t> </a:t>
            </a:r>
            <a:r>
              <a:rPr lang="en-US" sz="1000" dirty="0">
                <a:solidFill>
                  <a:srgbClr val="000000"/>
                </a:solidFill>
                <a:effectLst/>
                <a:latin typeface="Archer Book" panose="02000000000000000000" pitchFamily="50" charset="0"/>
                <a:ea typeface="Times New Roman" panose="02020603050405020304" pitchFamily="18" charset="0"/>
                <a:cs typeface="Segoe UI" panose="020B0502040204020203" pitchFamily="34" charset="0"/>
              </a:rPr>
              <a:t>condition that prevents the heart from pumping enough</a:t>
            </a:r>
            <a:r>
              <a:rPr lang="en-US" sz="1000" dirty="0">
                <a:solidFill>
                  <a:srgbClr val="000000"/>
                </a:solidFill>
                <a:effectLst/>
                <a:latin typeface="Archer Book" panose="02000000000000000000" pitchFamily="50" charset="0"/>
                <a:ea typeface="Times New Roman" panose="02020603050405020304" pitchFamily="18" charset="0"/>
              </a:rPr>
              <a:t> </a:t>
            </a:r>
            <a:r>
              <a:rPr lang="en-US" sz="1000" dirty="0">
                <a:solidFill>
                  <a:srgbClr val="000000"/>
                </a:solidFill>
                <a:effectLst/>
                <a:latin typeface="Archer Book" panose="02000000000000000000" pitchFamily="50" charset="0"/>
                <a:ea typeface="Times New Roman" panose="02020603050405020304" pitchFamily="18" charset="0"/>
                <a:cs typeface="Segoe UI" panose="020B0502040204020203" pitchFamily="34" charset="0"/>
              </a:rPr>
              <a:t>blood. There is no cure for this disease and it has slowly worsened over the years. Growing up Lauren loved playing sports but the disease put a stop to all of that. </a:t>
            </a:r>
            <a:endParaRPr lang="en-US" sz="1000" dirty="0">
              <a:solidFill>
                <a:srgbClr val="000000"/>
              </a:solidFill>
              <a:effectLst/>
              <a:latin typeface="Archer Book" panose="02000000000000000000" pitchFamily="50" charset="0"/>
              <a:ea typeface="Times New Roman" panose="02020603050405020304" pitchFamily="18" charset="0"/>
            </a:endParaRPr>
          </a:p>
          <a:p>
            <a:pPr marL="0" marR="0" fontAlgn="base">
              <a:spcBef>
                <a:spcPts val="0"/>
              </a:spcBef>
              <a:spcAft>
                <a:spcPts val="0"/>
              </a:spcAft>
            </a:pPr>
            <a:r>
              <a:rPr lang="en-US" sz="1000" dirty="0">
                <a:solidFill>
                  <a:srgbClr val="000000"/>
                </a:solidFill>
                <a:effectLst/>
                <a:latin typeface="Archer Book" panose="02000000000000000000" pitchFamily="50" charset="0"/>
                <a:ea typeface="Times New Roman" panose="02020603050405020304" pitchFamily="18" charset="0"/>
                <a:cs typeface="Segoe UI" panose="020B0502040204020203" pitchFamily="34" charset="0"/>
              </a:rPr>
              <a:t> </a:t>
            </a:r>
            <a:endParaRPr lang="en-US" sz="1000" dirty="0">
              <a:solidFill>
                <a:srgbClr val="000000"/>
              </a:solidFill>
              <a:effectLst/>
              <a:latin typeface="Archer Book" panose="02000000000000000000" pitchFamily="50" charset="0"/>
              <a:ea typeface="Times New Roman" panose="02020603050405020304" pitchFamily="18" charset="0"/>
            </a:endParaRPr>
          </a:p>
          <a:p>
            <a:pPr marL="0" marR="0" fontAlgn="base">
              <a:spcBef>
                <a:spcPts val="0"/>
              </a:spcBef>
              <a:spcAft>
                <a:spcPts val="0"/>
              </a:spcAft>
            </a:pPr>
            <a:r>
              <a:rPr lang="en-US" sz="1000" dirty="0">
                <a:solidFill>
                  <a:srgbClr val="000000"/>
                </a:solidFill>
                <a:effectLst/>
                <a:latin typeface="Archer Book" panose="02000000000000000000" pitchFamily="50" charset="0"/>
                <a:ea typeface="Times New Roman" panose="02020603050405020304" pitchFamily="18" charset="0"/>
                <a:cs typeface="Segoe UI" panose="020B0502040204020203" pitchFamily="34" charset="0"/>
              </a:rPr>
              <a:t>The disease seemed to be getting better in her 20s and Lauren got married and gave birth to her daughter, Sophia.</a:t>
            </a:r>
            <a:r>
              <a:rPr lang="en-US" sz="1000" dirty="0">
                <a:solidFill>
                  <a:srgbClr val="000000"/>
                </a:solidFill>
                <a:effectLst/>
                <a:latin typeface="Archer Book" panose="02000000000000000000" pitchFamily="50" charset="0"/>
                <a:ea typeface="Times New Roman" panose="02020603050405020304" pitchFamily="18" charset="0"/>
              </a:rPr>
              <a:t>, but soon her body stopped responding to medication and she learned she would need a heart transplant to survive. </a:t>
            </a:r>
          </a:p>
        </p:txBody>
      </p:sp>
      <p:sp>
        <p:nvSpPr>
          <p:cNvPr id="6" name="Rectangle 5">
            <a:extLst>
              <a:ext uri="{FF2B5EF4-FFF2-40B4-BE49-F238E27FC236}">
                <a16:creationId xmlns:a16="http://schemas.microsoft.com/office/drawing/2014/main" id="{BF29D406-4461-4A32-8458-2D23AF2CEDA6}"/>
              </a:ext>
            </a:extLst>
          </p:cNvPr>
          <p:cNvSpPr/>
          <p:nvPr/>
        </p:nvSpPr>
        <p:spPr>
          <a:xfrm>
            <a:off x="5565779" y="121040"/>
            <a:ext cx="3431178" cy="6722866"/>
          </a:xfrm>
          <a:prstGeom prst="rect">
            <a:avLst/>
          </a:prstGeom>
        </p:spPr>
        <p:txBody>
          <a:bodyPr wrap="square" anchor="t">
            <a:spAutoFit/>
          </a:bodyPr>
          <a:lstStyle/>
          <a:p>
            <a:pPr marL="0" marR="0" fontAlgn="base">
              <a:spcBef>
                <a:spcPts val="0"/>
              </a:spcBef>
              <a:spcAft>
                <a:spcPts val="0"/>
              </a:spcAft>
            </a:pPr>
            <a:r>
              <a:rPr lang="en-US" sz="1000" dirty="0">
                <a:solidFill>
                  <a:srgbClr val="000000"/>
                </a:solidFill>
                <a:effectLst/>
                <a:latin typeface="Archer Book" panose="02000000000000000000" pitchFamily="50" charset="0"/>
                <a:ea typeface="Times New Roman" panose="02020603050405020304" pitchFamily="18" charset="0"/>
                <a:cs typeface="Segoe UI" panose="020B0502040204020203" pitchFamily="34" charset="0"/>
              </a:rPr>
              <a:t>Lauren was just 28 years old and the news hit her and her family hard. </a:t>
            </a:r>
            <a:endParaRPr lang="en-US" sz="1000" dirty="0">
              <a:solidFill>
                <a:srgbClr val="000000"/>
              </a:solidFill>
              <a:effectLst/>
              <a:latin typeface="Archer Book" panose="02000000000000000000" pitchFamily="50" charset="0"/>
              <a:ea typeface="Times New Roman" panose="02020603050405020304" pitchFamily="18" charset="0"/>
            </a:endParaRPr>
          </a:p>
          <a:p>
            <a:pPr marL="0" marR="0" fontAlgn="base">
              <a:spcBef>
                <a:spcPts val="0"/>
              </a:spcBef>
              <a:spcAft>
                <a:spcPts val="0"/>
              </a:spcAft>
            </a:pPr>
            <a:r>
              <a:rPr lang="en-US" sz="1000" dirty="0">
                <a:solidFill>
                  <a:srgbClr val="000000"/>
                </a:solidFill>
                <a:effectLst/>
                <a:latin typeface="Archer Book" panose="02000000000000000000" pitchFamily="50" charset="0"/>
                <a:ea typeface="Times New Roman" panose="02020603050405020304" pitchFamily="18" charset="0"/>
                <a:cs typeface="Segoe UI" panose="020B0502040204020203" pitchFamily="34" charset="0"/>
              </a:rPr>
              <a:t> </a:t>
            </a:r>
            <a:endParaRPr lang="en-US" sz="1000" dirty="0">
              <a:solidFill>
                <a:srgbClr val="000000"/>
              </a:solidFill>
              <a:effectLst/>
              <a:latin typeface="Archer Book" panose="02000000000000000000" pitchFamily="50" charset="0"/>
              <a:ea typeface="Times New Roman" panose="02020603050405020304" pitchFamily="18" charset="0"/>
            </a:endParaRPr>
          </a:p>
          <a:p>
            <a:pPr marL="0" marR="0" fontAlgn="base">
              <a:spcBef>
                <a:spcPts val="0"/>
              </a:spcBef>
              <a:spcAft>
                <a:spcPts val="0"/>
              </a:spcAft>
            </a:pPr>
            <a:r>
              <a:rPr lang="en-US" sz="1000" dirty="0">
                <a:solidFill>
                  <a:srgbClr val="000000"/>
                </a:solidFill>
                <a:effectLst/>
                <a:latin typeface="Archer Book" panose="02000000000000000000" pitchFamily="50" charset="0"/>
                <a:ea typeface="Times New Roman" panose="02020603050405020304" pitchFamily="18" charset="0"/>
                <a:cs typeface="Segoe UI" panose="020B0502040204020203" pitchFamily="34" charset="0"/>
              </a:rPr>
              <a:t>"I never thought it would get this bad,” Lauren says. “Honestly, a</a:t>
            </a:r>
            <a:r>
              <a:rPr lang="en-US" sz="1000" dirty="0">
                <a:solidFill>
                  <a:srgbClr val="000000"/>
                </a:solidFill>
                <a:effectLst/>
                <a:latin typeface="Archer Book" panose="02000000000000000000" pitchFamily="50" charset="0"/>
                <a:ea typeface="Times New Roman" panose="02020603050405020304" pitchFamily="18" charset="0"/>
              </a:rPr>
              <a:t> </a:t>
            </a:r>
            <a:r>
              <a:rPr lang="en-US" sz="1000" dirty="0">
                <a:solidFill>
                  <a:srgbClr val="000000"/>
                </a:solidFill>
                <a:effectLst/>
                <a:latin typeface="Archer Book" panose="02000000000000000000" pitchFamily="50" charset="0"/>
                <a:ea typeface="Times New Roman" panose="02020603050405020304" pitchFamily="18" charset="0"/>
                <a:cs typeface="Segoe UI" panose="020B0502040204020203" pitchFamily="34" charset="0"/>
              </a:rPr>
              <a:t>transplant was never even on the radar. My dad never cries, but I remember him crying when I told him I needed a new heart."</a:t>
            </a:r>
            <a:r>
              <a:rPr lang="en-US" sz="1000" dirty="0">
                <a:solidFill>
                  <a:srgbClr val="000000"/>
                </a:solidFill>
                <a:effectLst/>
                <a:latin typeface="Archer Book" panose="02000000000000000000" pitchFamily="50" charset="0"/>
                <a:ea typeface="Times New Roman" panose="02020603050405020304" pitchFamily="18" charset="0"/>
              </a:rPr>
              <a:t>​ </a:t>
            </a:r>
          </a:p>
          <a:p>
            <a:pPr marL="0" marR="0" fontAlgn="base">
              <a:spcBef>
                <a:spcPts val="0"/>
              </a:spcBef>
              <a:spcAft>
                <a:spcPts val="0"/>
              </a:spcAft>
            </a:pPr>
            <a:r>
              <a:rPr lang="en-US" sz="1000" dirty="0">
                <a:solidFill>
                  <a:srgbClr val="000000"/>
                </a:solidFill>
                <a:effectLst/>
                <a:latin typeface="Archer Book" panose="02000000000000000000" pitchFamily="50" charset="0"/>
                <a:ea typeface="Times New Roman" panose="02020603050405020304" pitchFamily="18" charset="0"/>
                <a:cs typeface="Segoe UI" panose="020B0502040204020203" pitchFamily="34" charset="0"/>
              </a:rPr>
              <a:t> </a:t>
            </a:r>
            <a:endParaRPr lang="en-US" sz="1000" dirty="0">
              <a:solidFill>
                <a:srgbClr val="000000"/>
              </a:solidFill>
              <a:effectLst/>
              <a:latin typeface="Archer Book" panose="02000000000000000000" pitchFamily="50" charset="0"/>
              <a:ea typeface="Times New Roman" panose="02020603050405020304" pitchFamily="18" charset="0"/>
            </a:endParaRPr>
          </a:p>
          <a:p>
            <a:pPr marL="0" marR="0" fontAlgn="base">
              <a:spcBef>
                <a:spcPts val="0"/>
              </a:spcBef>
              <a:spcAft>
                <a:spcPts val="0"/>
              </a:spcAft>
            </a:pPr>
            <a:r>
              <a:rPr lang="en-US" sz="1000" dirty="0">
                <a:solidFill>
                  <a:srgbClr val="000000"/>
                </a:solidFill>
                <a:effectLst/>
                <a:latin typeface="Archer Book" panose="02000000000000000000" pitchFamily="50" charset="0"/>
                <a:ea typeface="Times New Roman" panose="02020603050405020304" pitchFamily="18" charset="0"/>
                <a:cs typeface="Segoe UI" panose="020B0502040204020203" pitchFamily="34" charset="0"/>
              </a:rPr>
              <a:t>Lauren and her family have no idea when — or if —</a:t>
            </a:r>
            <a:r>
              <a:rPr lang="en-US" sz="1000" dirty="0">
                <a:solidFill>
                  <a:srgbClr val="000000"/>
                </a:solidFill>
                <a:effectLst/>
                <a:latin typeface="Archer Book" panose="02000000000000000000" pitchFamily="50" charset="0"/>
                <a:ea typeface="Times New Roman" panose="02020603050405020304" pitchFamily="18" charset="0"/>
              </a:rPr>
              <a:t> </a:t>
            </a:r>
            <a:r>
              <a:rPr lang="en-US" sz="1000" dirty="0">
                <a:solidFill>
                  <a:srgbClr val="000000"/>
                </a:solidFill>
                <a:effectLst/>
                <a:latin typeface="Archer Book" panose="02000000000000000000" pitchFamily="50" charset="0"/>
                <a:ea typeface="Times New Roman" panose="02020603050405020304" pitchFamily="18" charset="0"/>
                <a:cs typeface="Segoe UI" panose="020B0502040204020203" pitchFamily="34" charset="0"/>
              </a:rPr>
              <a:t>she'll</a:t>
            </a:r>
            <a:r>
              <a:rPr lang="en-US" sz="1000" dirty="0">
                <a:solidFill>
                  <a:srgbClr val="000000"/>
                </a:solidFill>
                <a:effectLst/>
                <a:latin typeface="Archer Book" panose="02000000000000000000" pitchFamily="50" charset="0"/>
                <a:ea typeface="Times New Roman" panose="02020603050405020304" pitchFamily="18" charset="0"/>
              </a:rPr>
              <a:t> </a:t>
            </a:r>
            <a:r>
              <a:rPr lang="en-US" sz="1000" dirty="0">
                <a:solidFill>
                  <a:srgbClr val="000000"/>
                </a:solidFill>
                <a:effectLst/>
                <a:latin typeface="Archer Book" panose="02000000000000000000" pitchFamily="50" charset="0"/>
                <a:ea typeface="Times New Roman" panose="02020603050405020304" pitchFamily="18" charset="0"/>
                <a:cs typeface="Segoe UI" panose="020B0502040204020203" pitchFamily="34" charset="0"/>
              </a:rPr>
              <a:t>get</a:t>
            </a:r>
            <a:r>
              <a:rPr lang="en-US" sz="1000" dirty="0">
                <a:solidFill>
                  <a:srgbClr val="000000"/>
                </a:solidFill>
                <a:effectLst/>
                <a:latin typeface="Archer Book" panose="02000000000000000000" pitchFamily="50" charset="0"/>
                <a:ea typeface="Times New Roman" panose="02020603050405020304" pitchFamily="18" charset="0"/>
              </a:rPr>
              <a:t> </a:t>
            </a:r>
            <a:r>
              <a:rPr lang="en-US" sz="1000" dirty="0">
                <a:solidFill>
                  <a:srgbClr val="000000"/>
                </a:solidFill>
                <a:effectLst/>
                <a:latin typeface="Archer Book" panose="02000000000000000000" pitchFamily="50" charset="0"/>
                <a:ea typeface="Times New Roman" panose="02020603050405020304" pitchFamily="18" charset="0"/>
                <a:cs typeface="Segoe UI" panose="020B0502040204020203" pitchFamily="34" charset="0"/>
              </a:rPr>
              <a:t>the heart she needs.</a:t>
            </a:r>
            <a:r>
              <a:rPr lang="en-US" sz="1000" dirty="0">
                <a:solidFill>
                  <a:srgbClr val="000000"/>
                </a:solidFill>
                <a:effectLst/>
                <a:latin typeface="Archer Book" panose="02000000000000000000" pitchFamily="50" charset="0"/>
                <a:ea typeface="Times New Roman" panose="02020603050405020304" pitchFamily="18" charset="0"/>
              </a:rPr>
              <a:t>​ </a:t>
            </a:r>
          </a:p>
          <a:p>
            <a:pPr marL="0" marR="0" fontAlgn="base">
              <a:spcBef>
                <a:spcPts val="0"/>
              </a:spcBef>
              <a:spcAft>
                <a:spcPts val="0"/>
              </a:spcAft>
            </a:pPr>
            <a:r>
              <a:rPr lang="en-US" sz="1000" dirty="0">
                <a:solidFill>
                  <a:srgbClr val="000000"/>
                </a:solidFill>
                <a:effectLst/>
                <a:latin typeface="Archer Book" panose="02000000000000000000" pitchFamily="50" charset="0"/>
                <a:ea typeface="Times New Roman" panose="02020603050405020304" pitchFamily="18" charset="0"/>
              </a:rPr>
              <a:t>​ </a:t>
            </a:r>
          </a:p>
          <a:p>
            <a:pPr marL="0" marR="0" fontAlgn="base">
              <a:spcBef>
                <a:spcPts val="0"/>
              </a:spcBef>
              <a:spcAft>
                <a:spcPts val="0"/>
              </a:spcAft>
            </a:pPr>
            <a:r>
              <a:rPr lang="en-US" sz="1000" dirty="0">
                <a:solidFill>
                  <a:srgbClr val="000000"/>
                </a:solidFill>
                <a:effectLst/>
                <a:latin typeface="Archer Book" panose="02000000000000000000" pitchFamily="50" charset="0"/>
                <a:ea typeface="Times New Roman" panose="02020603050405020304" pitchFamily="18" charset="0"/>
                <a:cs typeface="Segoe UI" panose="020B0502040204020203" pitchFamily="34" charset="0"/>
              </a:rPr>
              <a:t>"The doctors tell me it could be tomorrow, or it could be a</a:t>
            </a:r>
            <a:r>
              <a:rPr lang="en-US" sz="1000" dirty="0">
                <a:solidFill>
                  <a:srgbClr val="000000"/>
                </a:solidFill>
                <a:effectLst/>
                <a:latin typeface="Archer Book" panose="02000000000000000000" pitchFamily="50" charset="0"/>
                <a:ea typeface="Times New Roman" panose="02020603050405020304" pitchFamily="18" charset="0"/>
              </a:rPr>
              <a:t> </a:t>
            </a:r>
            <a:r>
              <a:rPr lang="en-US" sz="1000" dirty="0">
                <a:solidFill>
                  <a:srgbClr val="000000"/>
                </a:solidFill>
                <a:effectLst/>
                <a:latin typeface="Archer Book" panose="02000000000000000000" pitchFamily="50" charset="0"/>
                <a:ea typeface="Times New Roman" panose="02020603050405020304" pitchFamily="18" charset="0"/>
                <a:cs typeface="Segoe UI" panose="020B0502040204020203" pitchFamily="34" charset="0"/>
              </a:rPr>
              <a:t>couple years," she says. "I just hope that it comes in time."</a:t>
            </a:r>
            <a:r>
              <a:rPr lang="en-US" sz="1000" dirty="0">
                <a:solidFill>
                  <a:srgbClr val="000000"/>
                </a:solidFill>
                <a:effectLst/>
                <a:latin typeface="Archer Book" panose="02000000000000000000" pitchFamily="50" charset="0"/>
                <a:ea typeface="Times New Roman" panose="02020603050405020304" pitchFamily="18" charset="0"/>
              </a:rPr>
              <a:t>​ </a:t>
            </a:r>
          </a:p>
          <a:p>
            <a:pPr marL="0" marR="0" fontAlgn="base">
              <a:spcBef>
                <a:spcPts val="0"/>
              </a:spcBef>
              <a:spcAft>
                <a:spcPts val="0"/>
              </a:spcAft>
            </a:pPr>
            <a:r>
              <a:rPr lang="en-US" sz="1000" dirty="0">
                <a:solidFill>
                  <a:srgbClr val="000000"/>
                </a:solidFill>
                <a:effectLst/>
                <a:latin typeface="Archer Book" panose="02000000000000000000" pitchFamily="50" charset="0"/>
                <a:ea typeface="Times New Roman" panose="02020603050405020304" pitchFamily="18" charset="0"/>
              </a:rPr>
              <a:t>​ </a:t>
            </a:r>
          </a:p>
          <a:p>
            <a:pPr marL="0" marR="0" fontAlgn="base">
              <a:spcBef>
                <a:spcPts val="0"/>
              </a:spcBef>
              <a:spcAft>
                <a:spcPts val="0"/>
              </a:spcAft>
            </a:pPr>
            <a:r>
              <a:rPr lang="en-US" sz="1000" dirty="0">
                <a:solidFill>
                  <a:srgbClr val="000000"/>
                </a:solidFill>
                <a:effectLst/>
                <a:latin typeface="Archer Book" panose="02000000000000000000" pitchFamily="50" charset="0"/>
                <a:ea typeface="Times New Roman" panose="02020603050405020304" pitchFamily="18" charset="0"/>
                <a:cs typeface="Segoe UI" panose="020B0502040204020203" pitchFamily="34" charset="0"/>
              </a:rPr>
              <a:t>The pandemic has only made waiting harder. Lauren’s father used to visit her daily and help around the house and play with Sophia, but quarantine restrictions and Lauren’s vulnerability to disease has forces those visits to become virtual. Meanwhile, Lauren's health is declining. </a:t>
            </a:r>
            <a:endParaRPr lang="en-US" sz="1000" dirty="0">
              <a:solidFill>
                <a:srgbClr val="000000"/>
              </a:solidFill>
              <a:effectLst/>
              <a:latin typeface="Archer Book" panose="02000000000000000000" pitchFamily="50" charset="0"/>
              <a:ea typeface="Times New Roman" panose="02020603050405020304" pitchFamily="18" charset="0"/>
            </a:endParaRPr>
          </a:p>
          <a:p>
            <a:pPr marL="0" marR="0" fontAlgn="base">
              <a:spcBef>
                <a:spcPts val="0"/>
              </a:spcBef>
              <a:spcAft>
                <a:spcPts val="0"/>
              </a:spcAft>
            </a:pPr>
            <a:r>
              <a:rPr lang="en-US" sz="1000" dirty="0">
                <a:solidFill>
                  <a:srgbClr val="000000"/>
                </a:solidFill>
                <a:effectLst/>
                <a:latin typeface="Archer Book" panose="02000000000000000000" pitchFamily="50" charset="0"/>
                <a:ea typeface="Times New Roman" panose="02020603050405020304" pitchFamily="18" charset="0"/>
                <a:cs typeface="Segoe UI" panose="020B0502040204020203" pitchFamily="34" charset="0"/>
              </a:rPr>
              <a:t> </a:t>
            </a:r>
            <a:endParaRPr lang="en-US" sz="1000" dirty="0">
              <a:solidFill>
                <a:srgbClr val="000000"/>
              </a:solidFill>
              <a:effectLst/>
              <a:latin typeface="Archer Book" panose="02000000000000000000" pitchFamily="50" charset="0"/>
              <a:ea typeface="Times New Roman" panose="02020603050405020304" pitchFamily="18" charset="0"/>
            </a:endParaRPr>
          </a:p>
          <a:p>
            <a:pPr marL="0" marR="0">
              <a:lnSpc>
                <a:spcPct val="107000"/>
              </a:lnSpc>
              <a:spcBef>
                <a:spcPts val="0"/>
              </a:spcBef>
              <a:spcAft>
                <a:spcPts val="800"/>
              </a:spcAft>
            </a:pPr>
            <a:r>
              <a:rPr lang="en-US" sz="1000" dirty="0">
                <a:solidFill>
                  <a:srgbClr val="000000"/>
                </a:solidFill>
                <a:effectLst/>
                <a:latin typeface="Archer Book" panose="02000000000000000000" pitchFamily="50" charset="0"/>
                <a:ea typeface="Times New Roman" panose="02020603050405020304" pitchFamily="18" charset="0"/>
                <a:cs typeface="Segoe UI" panose="020B0502040204020203" pitchFamily="34" charset="0"/>
              </a:rPr>
              <a:t>“The list of things I am no longer able to physically do has grown quite a bit,” she says. “Cooking has always been something I find a lot of joy in and unfortunately it has become too much for me. I attempted to go for a short walk with Sophia recently and was able to only walk about a block. I had to stop three times because of chest pain.”</a:t>
            </a:r>
            <a:endParaRPr lang="en-US" sz="1000" dirty="0">
              <a:solidFill>
                <a:srgbClr val="000000"/>
              </a:solidFill>
              <a:effectLst/>
              <a:latin typeface="Archer Book" panose="02000000000000000000" pitchFamily="50" charset="0"/>
              <a:ea typeface="Calibri" panose="020F0502020204030204" pitchFamily="34" charset="0"/>
              <a:cs typeface="Times New Roman" panose="02020603050405020304" pitchFamily="18" charset="0"/>
            </a:endParaRPr>
          </a:p>
          <a:p>
            <a:pPr marL="0" marR="0" fontAlgn="base">
              <a:spcBef>
                <a:spcPts val="0"/>
              </a:spcBef>
              <a:spcAft>
                <a:spcPts val="0"/>
              </a:spcAft>
            </a:pPr>
            <a:r>
              <a:rPr lang="en-US" sz="1000" dirty="0">
                <a:solidFill>
                  <a:srgbClr val="000000"/>
                </a:solidFill>
                <a:effectLst/>
                <a:latin typeface="Archer Book" panose="02000000000000000000" pitchFamily="50" charset="0"/>
                <a:ea typeface="Times New Roman" panose="02020603050405020304" pitchFamily="18" charset="0"/>
              </a:rPr>
              <a:t>Through it all, Lauren remains hopeful.</a:t>
            </a:r>
          </a:p>
          <a:p>
            <a:pPr marL="0" marR="0" fontAlgn="base">
              <a:spcBef>
                <a:spcPts val="0"/>
              </a:spcBef>
              <a:spcAft>
                <a:spcPts val="0"/>
              </a:spcAft>
            </a:pPr>
            <a:r>
              <a:rPr lang="en-US" sz="1000" dirty="0">
                <a:solidFill>
                  <a:srgbClr val="000000"/>
                </a:solidFill>
                <a:effectLst/>
                <a:latin typeface="Archer Book" panose="02000000000000000000" pitchFamily="50" charset="0"/>
                <a:ea typeface="Times New Roman" panose="02020603050405020304" pitchFamily="18" charset="0"/>
              </a:rPr>
              <a:t> </a:t>
            </a:r>
          </a:p>
          <a:p>
            <a:pPr marL="0" marR="0" fontAlgn="base">
              <a:spcBef>
                <a:spcPts val="0"/>
              </a:spcBef>
              <a:spcAft>
                <a:spcPts val="0"/>
              </a:spcAft>
            </a:pPr>
            <a:r>
              <a:rPr lang="en-US" sz="1000" dirty="0">
                <a:solidFill>
                  <a:srgbClr val="000000"/>
                </a:solidFill>
                <a:effectLst/>
                <a:latin typeface="Archer Book" panose="02000000000000000000" pitchFamily="50" charset="0"/>
                <a:ea typeface="Times New Roman" panose="02020603050405020304" pitchFamily="18" charset="0"/>
              </a:rPr>
              <a:t>“Although physically I feel pretty terrible, mentally I know that I am strong enough to get through this,” she says. “I have faith that my perfect heart will find its way to me when the time is right. </a:t>
            </a:r>
            <a:r>
              <a:rPr lang="en-US" sz="1000" dirty="0">
                <a:solidFill>
                  <a:srgbClr val="000000"/>
                </a:solidFill>
                <a:effectLst/>
                <a:latin typeface="Archer Book" panose="02000000000000000000" pitchFamily="50" charset="0"/>
                <a:ea typeface="Times New Roman" panose="02020603050405020304" pitchFamily="18" charset="0"/>
                <a:cs typeface="Segoe UI" panose="020B0502040204020203" pitchFamily="34" charset="0"/>
              </a:rPr>
              <a:t>The transplant would mean a new life for me and my family.”</a:t>
            </a:r>
            <a:endParaRPr lang="en-US" sz="1000" dirty="0">
              <a:solidFill>
                <a:srgbClr val="000000"/>
              </a:solidFill>
              <a:effectLst/>
              <a:latin typeface="Archer Book" panose="02000000000000000000" pitchFamily="50" charset="0"/>
              <a:ea typeface="Times New Roman" panose="02020603050405020304" pitchFamily="18" charset="0"/>
            </a:endParaRPr>
          </a:p>
          <a:p>
            <a:pPr marL="0" marR="0" fontAlgn="base">
              <a:spcBef>
                <a:spcPts val="0"/>
              </a:spcBef>
              <a:spcAft>
                <a:spcPts val="0"/>
              </a:spcAft>
            </a:pPr>
            <a:r>
              <a:rPr lang="en-US" sz="1000" dirty="0">
                <a:solidFill>
                  <a:srgbClr val="000000"/>
                </a:solidFill>
                <a:effectLst/>
                <a:latin typeface="Archer Book" panose="02000000000000000000" pitchFamily="50" charset="0"/>
                <a:ea typeface="Times New Roman" panose="02020603050405020304" pitchFamily="18" charset="0"/>
              </a:rPr>
              <a:t>​ </a:t>
            </a:r>
          </a:p>
          <a:p>
            <a:pPr marL="0" marR="0" fontAlgn="base">
              <a:spcBef>
                <a:spcPts val="0"/>
              </a:spcBef>
              <a:spcAft>
                <a:spcPts val="0"/>
              </a:spcAft>
            </a:pPr>
            <a:r>
              <a:rPr lang="en-US" sz="1000" dirty="0">
                <a:solidFill>
                  <a:srgbClr val="000000"/>
                </a:solidFill>
                <a:effectLst/>
                <a:latin typeface="Archer Book" panose="02000000000000000000" pitchFamily="50" charset="0"/>
                <a:ea typeface="Times New Roman" panose="02020603050405020304" pitchFamily="18" charset="0"/>
                <a:cs typeface="Segoe UI" panose="020B0502040204020203" pitchFamily="34" charset="0"/>
              </a:rPr>
              <a:t>Today is Organ Donor Enrollment Day, a day dedicated to inspiring New</a:t>
            </a:r>
            <a:r>
              <a:rPr lang="en-US" sz="1000" dirty="0">
                <a:solidFill>
                  <a:srgbClr val="000000"/>
                </a:solidFill>
                <a:effectLst/>
                <a:latin typeface="Archer Book" panose="02000000000000000000" pitchFamily="50" charset="0"/>
                <a:ea typeface="Times New Roman" panose="02020603050405020304" pitchFamily="18" charset="0"/>
              </a:rPr>
              <a:t> </a:t>
            </a:r>
            <a:r>
              <a:rPr lang="en-US" sz="1000" dirty="0">
                <a:solidFill>
                  <a:srgbClr val="000000"/>
                </a:solidFill>
                <a:effectLst/>
                <a:latin typeface="Archer Book" panose="02000000000000000000" pitchFamily="50" charset="0"/>
                <a:ea typeface="Times New Roman" panose="02020603050405020304" pitchFamily="18" charset="0"/>
                <a:cs typeface="Segoe UI" panose="020B0502040204020203" pitchFamily="34" charset="0"/>
              </a:rPr>
              <a:t>Yorkers to sign up as an organ donor. One organ donor can save up to eight lives and give someone like Lauren a second chance at life. </a:t>
            </a:r>
            <a:endParaRPr lang="en-US" sz="1000" dirty="0">
              <a:solidFill>
                <a:srgbClr val="000000"/>
              </a:solidFill>
              <a:effectLst/>
              <a:latin typeface="Archer Book" panose="02000000000000000000" pitchFamily="50" charset="0"/>
              <a:ea typeface="Times New Roman" panose="02020603050405020304" pitchFamily="18" charset="0"/>
            </a:endParaRPr>
          </a:p>
          <a:p>
            <a:pPr marL="0" marR="0" fontAlgn="base">
              <a:spcBef>
                <a:spcPts val="0"/>
              </a:spcBef>
              <a:spcAft>
                <a:spcPts val="0"/>
              </a:spcAft>
            </a:pPr>
            <a:r>
              <a:rPr lang="en-US" sz="1000" dirty="0">
                <a:solidFill>
                  <a:srgbClr val="000000"/>
                </a:solidFill>
                <a:effectLst/>
                <a:latin typeface="Archer Book" panose="02000000000000000000" pitchFamily="50" charset="0"/>
                <a:ea typeface="Times New Roman" panose="02020603050405020304" pitchFamily="18" charset="0"/>
              </a:rPr>
              <a:t>​ </a:t>
            </a:r>
          </a:p>
          <a:p>
            <a:pPr marL="0" marR="0" fontAlgn="base">
              <a:spcBef>
                <a:spcPts val="0"/>
              </a:spcBef>
              <a:spcAft>
                <a:spcPts val="0"/>
              </a:spcAft>
            </a:pPr>
            <a:r>
              <a:rPr lang="en-US" sz="1000" dirty="0">
                <a:solidFill>
                  <a:srgbClr val="000000"/>
                </a:solidFill>
                <a:effectLst/>
                <a:latin typeface="Archer Book" panose="02000000000000000000" pitchFamily="50" charset="0"/>
                <a:ea typeface="Times New Roman" panose="02020603050405020304" pitchFamily="18" charset="0"/>
                <a:cs typeface="Segoe UI" panose="020B0502040204020203" pitchFamily="34" charset="0"/>
              </a:rPr>
              <a:t>Sign up online by clicking here:</a:t>
            </a:r>
            <a:r>
              <a:rPr lang="en-US" sz="1000" dirty="0">
                <a:solidFill>
                  <a:srgbClr val="000000"/>
                </a:solidFill>
                <a:effectLst/>
                <a:latin typeface="Archer Book" panose="02000000000000000000" pitchFamily="50" charset="0"/>
                <a:ea typeface="Times New Roman" panose="02020603050405020304" pitchFamily="18" charset="0"/>
              </a:rPr>
              <a:t> </a:t>
            </a:r>
            <a:r>
              <a:rPr lang="en-US" sz="1000" dirty="0">
                <a:solidFill>
                  <a:srgbClr val="000000"/>
                </a:solidFill>
                <a:effectLst/>
                <a:latin typeface="Archer Book" panose="02000000000000000000" pitchFamily="50" charset="0"/>
                <a:ea typeface="Times New Roman" panose="02020603050405020304" pitchFamily="18" charset="0"/>
                <a:cs typeface="Segoe UI" panose="020B0502040204020203" pitchFamily="34" charset="0"/>
              </a:rPr>
              <a:t>[insert your organization’s</a:t>
            </a:r>
            <a:r>
              <a:rPr lang="en-US" sz="1000" dirty="0">
                <a:solidFill>
                  <a:srgbClr val="000000"/>
                </a:solidFill>
                <a:effectLst/>
                <a:latin typeface="Archer Book" panose="02000000000000000000" pitchFamily="50" charset="0"/>
                <a:ea typeface="Times New Roman" panose="02020603050405020304" pitchFamily="18" charset="0"/>
              </a:rPr>
              <a:t> </a:t>
            </a:r>
            <a:r>
              <a:rPr lang="en-US" sz="1000" dirty="0">
                <a:solidFill>
                  <a:srgbClr val="000000"/>
                </a:solidFill>
                <a:effectLst/>
                <a:latin typeface="Archer Book" panose="02000000000000000000" pitchFamily="50" charset="0"/>
                <a:ea typeface="Times New Roman" panose="02020603050405020304" pitchFamily="18" charset="0"/>
                <a:cs typeface="Segoe UI" panose="020B0502040204020203" pitchFamily="34" charset="0"/>
              </a:rPr>
              <a:t>unique registration link]</a:t>
            </a:r>
            <a:r>
              <a:rPr lang="en-US" sz="1000" dirty="0">
                <a:solidFill>
                  <a:srgbClr val="000000"/>
                </a:solidFill>
                <a:effectLst/>
                <a:latin typeface="Archer Book" panose="02000000000000000000" pitchFamily="50" charset="0"/>
                <a:ea typeface="Times New Roman" panose="02020603050405020304" pitchFamily="18" charset="0"/>
              </a:rPr>
              <a:t>​ </a:t>
            </a:r>
            <a:r>
              <a:rPr lang="en-US" sz="1000" dirty="0">
                <a:solidFill>
                  <a:srgbClr val="000000"/>
                </a:solidFill>
                <a:effectLst/>
                <a:latin typeface="Archer Book" panose="02000000000000000000" pitchFamily="50" charset="0"/>
                <a:ea typeface="Times New Roman" panose="02020603050405020304" pitchFamily="18" charset="0"/>
                <a:cs typeface="Segoe UI" panose="020B0502040204020203" pitchFamily="34" charset="0"/>
              </a:rPr>
              <a:t>  </a:t>
            </a:r>
            <a:endParaRPr lang="en-US" sz="1000" dirty="0">
              <a:solidFill>
                <a:srgbClr val="000000"/>
              </a:solidFill>
              <a:effectLst/>
              <a:latin typeface="Archer Book" panose="02000000000000000000" pitchFamily="50" charset="0"/>
              <a:ea typeface="Times New Roman" panose="02020603050405020304" pitchFamily="18" charset="0"/>
            </a:endParaRPr>
          </a:p>
        </p:txBody>
      </p:sp>
      <p:sp>
        <p:nvSpPr>
          <p:cNvPr id="14" name="Oval 13">
            <a:extLst>
              <a:ext uri="{FF2B5EF4-FFF2-40B4-BE49-F238E27FC236}">
                <a16:creationId xmlns:a16="http://schemas.microsoft.com/office/drawing/2014/main" id="{BDB3F45E-C0B6-42B4-85F6-8EA0BCA6C9BC}"/>
              </a:ext>
            </a:extLst>
          </p:cNvPr>
          <p:cNvSpPr/>
          <p:nvPr/>
        </p:nvSpPr>
        <p:spPr>
          <a:xfrm>
            <a:off x="354351" y="224651"/>
            <a:ext cx="1069848" cy="10698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AF977434-F5F8-4890-A148-B214D7D90B85}"/>
              </a:ext>
            </a:extLst>
          </p:cNvPr>
          <p:cNvSpPr/>
          <p:nvPr/>
        </p:nvSpPr>
        <p:spPr>
          <a:xfrm>
            <a:off x="440031" y="304399"/>
            <a:ext cx="898489" cy="91035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Newspaper">
            <a:extLst>
              <a:ext uri="{FF2B5EF4-FFF2-40B4-BE49-F238E27FC236}">
                <a16:creationId xmlns:a16="http://schemas.microsoft.com/office/drawing/2014/main" id="{62FDFDF7-5688-49BC-8BA5-7DC6C4704E8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26789" y="397089"/>
            <a:ext cx="724972" cy="724972"/>
          </a:xfrm>
          <a:prstGeom prst="rect">
            <a:avLst/>
          </a:prstGeom>
        </p:spPr>
      </p:pic>
      <p:pic>
        <p:nvPicPr>
          <p:cNvPr id="4" name="Picture 3">
            <a:extLst>
              <a:ext uri="{FF2B5EF4-FFF2-40B4-BE49-F238E27FC236}">
                <a16:creationId xmlns:a16="http://schemas.microsoft.com/office/drawing/2014/main" id="{C954B92D-238A-4FDC-AB33-E6C0254BED0A}"/>
              </a:ext>
            </a:extLst>
          </p:cNvPr>
          <p:cNvPicPr>
            <a:picLocks noChangeAspect="1"/>
          </p:cNvPicPr>
          <p:nvPr/>
        </p:nvPicPr>
        <p:blipFill rotWithShape="1">
          <a:blip r:embed="rId4">
            <a:extLst>
              <a:ext uri="{28A0092B-C50C-407E-A947-70E740481C1C}">
                <a14:useLocalDpi xmlns:a14="http://schemas.microsoft.com/office/drawing/2010/main" val="0"/>
              </a:ext>
            </a:extLst>
          </a:blip>
          <a:srcRect l="6630"/>
          <a:stretch/>
        </p:blipFill>
        <p:spPr>
          <a:xfrm>
            <a:off x="2261531" y="210855"/>
            <a:ext cx="2507418" cy="1789863"/>
          </a:xfrm>
          <a:prstGeom prst="rect">
            <a:avLst/>
          </a:prstGeom>
        </p:spPr>
      </p:pic>
    </p:spTree>
    <p:extLst>
      <p:ext uri="{BB962C8B-B14F-4D97-AF65-F5344CB8AC3E}">
        <p14:creationId xmlns:p14="http://schemas.microsoft.com/office/powerpoint/2010/main" val="10878389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96D08AC-D476-4F5B-B94B-1675FBFD968D}"/>
              </a:ext>
            </a:extLst>
          </p:cNvPr>
          <p:cNvSpPr/>
          <p:nvPr/>
        </p:nvSpPr>
        <p:spPr>
          <a:xfrm rot="16200000">
            <a:off x="-2475409" y="2475409"/>
            <a:ext cx="6858000" cy="19071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71E28C9-EBC1-45F0-9DC0-45C13E83BB77}"/>
              </a:ext>
            </a:extLst>
          </p:cNvPr>
          <p:cNvSpPr txBox="1"/>
          <p:nvPr/>
        </p:nvSpPr>
        <p:spPr>
          <a:xfrm rot="16200000">
            <a:off x="-1979740" y="3356117"/>
            <a:ext cx="5866663" cy="830997"/>
          </a:xfrm>
          <a:prstGeom prst="rect">
            <a:avLst/>
          </a:prstGeom>
          <a:noFill/>
        </p:spPr>
        <p:txBody>
          <a:bodyPr wrap="square" rtlCol="0">
            <a:spAutoFit/>
          </a:bodyPr>
          <a:lstStyle/>
          <a:p>
            <a:r>
              <a:rPr lang="en-US" sz="4800" b="1" dirty="0">
                <a:solidFill>
                  <a:schemeClr val="bg1"/>
                </a:solidFill>
                <a:latin typeface="Adrianna Lt" panose="02000703030000020003" pitchFamily="50" charset="0"/>
              </a:rPr>
              <a:t>BLOG CONTENT</a:t>
            </a:r>
          </a:p>
        </p:txBody>
      </p:sp>
      <p:sp>
        <p:nvSpPr>
          <p:cNvPr id="14" name="Oval 13">
            <a:extLst>
              <a:ext uri="{FF2B5EF4-FFF2-40B4-BE49-F238E27FC236}">
                <a16:creationId xmlns:a16="http://schemas.microsoft.com/office/drawing/2014/main" id="{C02C50B2-4AA9-4025-B22E-EF8E37386425}"/>
              </a:ext>
            </a:extLst>
          </p:cNvPr>
          <p:cNvSpPr/>
          <p:nvPr/>
        </p:nvSpPr>
        <p:spPr>
          <a:xfrm>
            <a:off x="354351" y="224651"/>
            <a:ext cx="1069848" cy="10698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FA4C7151-5AF7-47F8-B7DD-E20299E294DE}"/>
              </a:ext>
            </a:extLst>
          </p:cNvPr>
          <p:cNvSpPr/>
          <p:nvPr/>
        </p:nvSpPr>
        <p:spPr>
          <a:xfrm>
            <a:off x="440031" y="304399"/>
            <a:ext cx="898489" cy="91035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Newspaper">
            <a:extLst>
              <a:ext uri="{FF2B5EF4-FFF2-40B4-BE49-F238E27FC236}">
                <a16:creationId xmlns:a16="http://schemas.microsoft.com/office/drawing/2014/main" id="{91827143-03D5-475B-836F-7C66707EEE2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26789" y="397089"/>
            <a:ext cx="724972" cy="724972"/>
          </a:xfrm>
          <a:prstGeom prst="rect">
            <a:avLst/>
          </a:prstGeom>
        </p:spPr>
      </p:pic>
      <p:sp>
        <p:nvSpPr>
          <p:cNvPr id="2" name="TextBox 1">
            <a:extLst>
              <a:ext uri="{FF2B5EF4-FFF2-40B4-BE49-F238E27FC236}">
                <a16:creationId xmlns:a16="http://schemas.microsoft.com/office/drawing/2014/main" id="{9781BA1B-B356-4746-B67B-566BB3A4035F}"/>
              </a:ext>
            </a:extLst>
          </p:cNvPr>
          <p:cNvSpPr txBox="1"/>
          <p:nvPr/>
        </p:nvSpPr>
        <p:spPr>
          <a:xfrm>
            <a:off x="2005242" y="27703"/>
            <a:ext cx="7010462" cy="6832640"/>
          </a:xfrm>
          <a:prstGeom prst="rect">
            <a:avLst/>
          </a:prstGeom>
          <a:noFill/>
        </p:spPr>
        <p:txBody>
          <a:bodyPr wrap="square" rtlCol="0">
            <a:spAutoFit/>
          </a:bodyPr>
          <a:lstStyle/>
          <a:p>
            <a:pPr marL="1547813"/>
            <a:r>
              <a:rPr lang="en-US" sz="1400" dirty="0">
                <a:solidFill>
                  <a:srgbClr val="000000"/>
                </a:solidFill>
                <a:latin typeface="Archer Bold" panose="02000000000000000000" pitchFamily="50" charset="0"/>
              </a:rPr>
              <a:t>A Heart Donor Saved My Life and Changed My Family’s Perspective On Organ Donation</a:t>
            </a:r>
          </a:p>
          <a:p>
            <a:pPr marL="1547813"/>
            <a:r>
              <a:rPr lang="en-US" sz="1000" dirty="0">
                <a:solidFill>
                  <a:srgbClr val="000000"/>
                </a:solidFill>
                <a:latin typeface="Archer Book" panose="02000000000000000000" pitchFamily="50" charset="0"/>
              </a:rPr>
              <a:t>When I left my fifth-grade classroom for a routine doctor’s visit I had no reason to think that I wouldn’t be back the next day. Things were looking up for my family and me. My parents had immigrated from China in the 1980s and had finally managed to find stable footing in the US. We purchased a home in a quiet suburb and my sister and I were looking forward to our future. That was all about to change.</a:t>
            </a:r>
          </a:p>
          <a:p>
            <a:pPr marL="1547813"/>
            <a:r>
              <a:rPr lang="en-US" sz="1000" dirty="0">
                <a:solidFill>
                  <a:srgbClr val="000000"/>
                </a:solidFill>
                <a:latin typeface="Archer Book" panose="02000000000000000000" pitchFamily="50" charset="0"/>
              </a:rPr>
              <a:t> </a:t>
            </a:r>
          </a:p>
          <a:p>
            <a:r>
              <a:rPr lang="en-US" sz="1000" dirty="0">
                <a:solidFill>
                  <a:srgbClr val="000000"/>
                </a:solidFill>
                <a:latin typeface="Archer Book" panose="02000000000000000000" pitchFamily="50" charset="0"/>
              </a:rPr>
              <a:t>While checking my heart, the doctor heard an abnormal rhythm. After a whirlwind of meetings with medical personnel filled with scary questions, I was diagnosed with idiopathic dilated cardiomyopathy. To this day, nobody knows what the cause was. No one in my family had ever had a history of heart disease. </a:t>
            </a:r>
          </a:p>
          <a:p>
            <a:r>
              <a:rPr lang="en-US" sz="1000" dirty="0">
                <a:solidFill>
                  <a:srgbClr val="000000"/>
                </a:solidFill>
                <a:latin typeface="Archer Book" panose="02000000000000000000" pitchFamily="50" charset="0"/>
              </a:rPr>
              <a:t> </a:t>
            </a:r>
          </a:p>
          <a:p>
            <a:r>
              <a:rPr lang="en-US" sz="1000" dirty="0">
                <a:solidFill>
                  <a:srgbClr val="000000"/>
                </a:solidFill>
                <a:latin typeface="Archer Book" panose="02000000000000000000" pitchFamily="50" charset="0"/>
              </a:rPr>
              <a:t>I remember asking the nurse if I would need a heart transplant. At the time, I wasn’t sure if that was even the right word.  The nurse tried to reassure me, but I could tell she was shaken and worried for my future.</a:t>
            </a:r>
          </a:p>
          <a:p>
            <a:r>
              <a:rPr lang="en-US" sz="1000" dirty="0">
                <a:solidFill>
                  <a:srgbClr val="000000"/>
                </a:solidFill>
                <a:latin typeface="Archer Book" panose="02000000000000000000" pitchFamily="50" charset="0"/>
              </a:rPr>
              <a:t> </a:t>
            </a:r>
          </a:p>
          <a:p>
            <a:r>
              <a:rPr lang="en-US" sz="1000" dirty="0">
                <a:solidFill>
                  <a:srgbClr val="000000"/>
                </a:solidFill>
                <a:latin typeface="Archer Book" panose="02000000000000000000" pitchFamily="50" charset="0"/>
              </a:rPr>
              <a:t>I was rushed to my local hospital and then airlifted overnight to a teaching hospital far from my home. I was admitted to the ICU a few days before Christmas. A hospital Santa visited me and asked me what I wanted for Christmas. I told him all I wanted was a new heart. I remember him smiling sadly at my request. </a:t>
            </a:r>
          </a:p>
          <a:p>
            <a:r>
              <a:rPr lang="en-US" sz="1000" dirty="0">
                <a:solidFill>
                  <a:srgbClr val="000000"/>
                </a:solidFill>
                <a:latin typeface="Archer Book" panose="02000000000000000000" pitchFamily="50" charset="0"/>
              </a:rPr>
              <a:t> </a:t>
            </a:r>
          </a:p>
          <a:p>
            <a:r>
              <a:rPr lang="en-US" sz="1000" dirty="0">
                <a:solidFill>
                  <a:srgbClr val="000000"/>
                </a:solidFill>
                <a:latin typeface="Archer Book" panose="02000000000000000000" pitchFamily="50" charset="0"/>
              </a:rPr>
              <a:t>The next few months were among the hardest in my life. My parents and sister moved closer to the hospital and my mother spent every night sleeping in my hospital room. My prognosis was so bad that the Make-A-Wish Foundation got in touch to see if they could grant me a final wish. I was only ten years old, but I understood how grim things were. </a:t>
            </a:r>
          </a:p>
          <a:p>
            <a:r>
              <a:rPr lang="en-US" sz="1000" dirty="0">
                <a:solidFill>
                  <a:srgbClr val="000000"/>
                </a:solidFill>
                <a:latin typeface="Archer Book" panose="02000000000000000000" pitchFamily="50" charset="0"/>
              </a:rPr>
              <a:t> </a:t>
            </a:r>
          </a:p>
          <a:p>
            <a:r>
              <a:rPr lang="en-US" sz="1000" dirty="0">
                <a:solidFill>
                  <a:srgbClr val="000000"/>
                </a:solidFill>
                <a:latin typeface="Archer Book" panose="02000000000000000000" pitchFamily="50" charset="0"/>
              </a:rPr>
              <a:t>One fateful day a miracle happened, and the doctors told me I had matched with a heart donor. The next day I underwent a lifesaving operation and soon I was on the road to recovery.  I am here today thanks to my incredible heart donor. </a:t>
            </a:r>
          </a:p>
          <a:p>
            <a:r>
              <a:rPr lang="en-US" sz="1000" dirty="0">
                <a:solidFill>
                  <a:srgbClr val="000000"/>
                </a:solidFill>
                <a:latin typeface="Archer Book" panose="02000000000000000000" pitchFamily="50" charset="0"/>
              </a:rPr>
              <a:t> </a:t>
            </a:r>
          </a:p>
          <a:p>
            <a:r>
              <a:rPr lang="en-US" sz="1000" dirty="0">
                <a:solidFill>
                  <a:srgbClr val="000000"/>
                </a:solidFill>
                <a:latin typeface="Archer Book" panose="02000000000000000000" pitchFamily="50" charset="0"/>
              </a:rPr>
              <a:t>I often reflect on just how lucky I was to receive my transplant when I did. While I was in the hospital, I met another young Chinese boy my age. Our families quickly bonded because of our similar situations. He waited much longer for his transplant and during that time had a stroke that paralyzed one side of his body. Many patients die waiting for a lifesaving transplant. </a:t>
            </a:r>
          </a:p>
          <a:p>
            <a:endParaRPr lang="en-US" sz="1000" dirty="0">
              <a:solidFill>
                <a:srgbClr val="000000"/>
              </a:solidFill>
              <a:latin typeface="Archer Book" panose="02000000000000000000" pitchFamily="50" charset="0"/>
            </a:endParaRPr>
          </a:p>
          <a:p>
            <a:r>
              <a:rPr lang="en-US" sz="1000" dirty="0">
                <a:solidFill>
                  <a:srgbClr val="000000"/>
                </a:solidFill>
                <a:latin typeface="Archer Book" panose="02000000000000000000" pitchFamily="50" charset="0"/>
              </a:rPr>
              <a:t>My transplant journey had a huge impact on me and today I am an MD/PhD student in New York City. My research focuses on engineering biomaterials for drug delivery and regenerative medicine. My eventual goal is to be a practicing cardiologist so that I can help patients both in the present and the future. </a:t>
            </a:r>
          </a:p>
          <a:p>
            <a:r>
              <a:rPr lang="en-US" sz="1000" dirty="0">
                <a:solidFill>
                  <a:srgbClr val="000000"/>
                </a:solidFill>
                <a:latin typeface="Archer Book" panose="02000000000000000000" pitchFamily="50" charset="0"/>
              </a:rPr>
              <a:t> </a:t>
            </a:r>
          </a:p>
          <a:p>
            <a:r>
              <a:rPr lang="en-US" sz="1000" dirty="0">
                <a:solidFill>
                  <a:srgbClr val="000000"/>
                </a:solidFill>
                <a:latin typeface="Archer Book" panose="02000000000000000000" pitchFamily="50" charset="0"/>
              </a:rPr>
              <a:t>It has been 15 years since my transplant and I still take immunosuppressive medications and regularly visit my cardiologist, but I live an otherwise normal life. This is all thanks to the incredible generosity of a stranger who gave me his heart when I needed it most. </a:t>
            </a:r>
          </a:p>
          <a:p>
            <a:r>
              <a:rPr lang="en-US" sz="1000" dirty="0">
                <a:solidFill>
                  <a:srgbClr val="000000"/>
                </a:solidFill>
                <a:latin typeface="Archer Book" panose="02000000000000000000" pitchFamily="50" charset="0"/>
              </a:rPr>
              <a:t> </a:t>
            </a:r>
          </a:p>
          <a:p>
            <a:r>
              <a:rPr lang="en-US" sz="1000" dirty="0">
                <a:solidFill>
                  <a:srgbClr val="000000"/>
                </a:solidFill>
                <a:latin typeface="Archer Book" panose="02000000000000000000" pitchFamily="50" charset="0"/>
              </a:rPr>
              <a:t>Not everyone is as lucky as I am. There is a huge shortage of organ donors, especially in the Chinese community. Before my hospitalization my parents were very skeptical about registering to be organ donors because of the questionable practices and cultural attitudes about donation back in China. My transplant journey changed their minds and taught us how important it is to be an organ donor. I encourage everyone to learn more about the power of organ, eye and tissue donation and to consider signing up to be a lifesaving organ donor. </a:t>
            </a:r>
          </a:p>
        </p:txBody>
      </p:sp>
      <p:pic>
        <p:nvPicPr>
          <p:cNvPr id="17" name="Picture 16">
            <a:extLst>
              <a:ext uri="{FF2B5EF4-FFF2-40B4-BE49-F238E27FC236}">
                <a16:creationId xmlns:a16="http://schemas.microsoft.com/office/drawing/2014/main" id="{1CC34551-9938-4253-BBD6-5C6070B73FC0}"/>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90922" y="126177"/>
            <a:ext cx="1424959" cy="1266796"/>
          </a:xfrm>
          <a:prstGeom prst="rect">
            <a:avLst/>
          </a:prstGeom>
          <a:noFill/>
          <a:ln>
            <a:noFill/>
          </a:ln>
        </p:spPr>
      </p:pic>
    </p:spTree>
    <p:extLst>
      <p:ext uri="{BB962C8B-B14F-4D97-AF65-F5344CB8AC3E}">
        <p14:creationId xmlns:p14="http://schemas.microsoft.com/office/powerpoint/2010/main" val="25339403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6DE1FAD-19D5-457A-A718-2EB0BCE3E407}"/>
              </a:ext>
            </a:extLst>
          </p:cNvPr>
          <p:cNvSpPr/>
          <p:nvPr/>
        </p:nvSpPr>
        <p:spPr>
          <a:xfrm>
            <a:off x="0" y="0"/>
            <a:ext cx="200297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44C78A43-580D-427E-AD9B-342886775380}"/>
              </a:ext>
            </a:extLst>
          </p:cNvPr>
          <p:cNvSpPr txBox="1"/>
          <p:nvPr/>
        </p:nvSpPr>
        <p:spPr>
          <a:xfrm rot="16200000">
            <a:off x="-1792334" y="3357586"/>
            <a:ext cx="5587638" cy="1015663"/>
          </a:xfrm>
          <a:prstGeom prst="rect">
            <a:avLst/>
          </a:prstGeom>
          <a:noFill/>
        </p:spPr>
        <p:txBody>
          <a:bodyPr wrap="square" rtlCol="0">
            <a:spAutoFit/>
          </a:bodyPr>
          <a:lstStyle/>
          <a:p>
            <a:r>
              <a:rPr lang="en-US" sz="6000" b="1" dirty="0">
                <a:solidFill>
                  <a:schemeClr val="bg1"/>
                </a:solidFill>
                <a:latin typeface="Adrianna Lt" panose="02000703030000020003" pitchFamily="50" charset="0"/>
              </a:rPr>
              <a:t>VIDEOS</a:t>
            </a:r>
          </a:p>
        </p:txBody>
      </p:sp>
      <p:pic>
        <p:nvPicPr>
          <p:cNvPr id="7" name="Picture 4">
            <a:extLst>
              <a:ext uri="{FF2B5EF4-FFF2-40B4-BE49-F238E27FC236}">
                <a16:creationId xmlns:a16="http://schemas.microsoft.com/office/drawing/2014/main" id="{0C20A4FE-CD3A-4DA8-A47F-71E269E849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561" y="293359"/>
            <a:ext cx="1069848" cy="8526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erson sitting on a bench in a park&#10;&#10;Description automatically generated">
            <a:hlinkClick r:id="rId3"/>
            <a:extLst>
              <a:ext uri="{FF2B5EF4-FFF2-40B4-BE49-F238E27FC236}">
                <a16:creationId xmlns:a16="http://schemas.microsoft.com/office/drawing/2014/main" id="{B1DB2936-85CE-451E-9F3E-EDAD7F90F0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7575" y="422416"/>
            <a:ext cx="3115094" cy="2076211"/>
          </a:xfrm>
          <a:prstGeom prst="rect">
            <a:avLst/>
          </a:prstGeom>
        </p:spPr>
      </p:pic>
      <p:pic>
        <p:nvPicPr>
          <p:cNvPr id="12" name="Picture 11" descr="A picture containing person, indoor, person, holding&#10;&#10;Description automatically generated">
            <a:hlinkClick r:id="rId5"/>
            <a:extLst>
              <a:ext uri="{FF2B5EF4-FFF2-40B4-BE49-F238E27FC236}">
                <a16:creationId xmlns:a16="http://schemas.microsoft.com/office/drawing/2014/main" id="{C692F90C-B363-45F1-9AB5-21CA0264AE93}"/>
              </a:ext>
            </a:extLst>
          </p:cNvPr>
          <p:cNvPicPr>
            <a:picLocks noChangeAspect="1"/>
          </p:cNvPicPr>
          <p:nvPr/>
        </p:nvPicPr>
        <p:blipFill rotWithShape="1">
          <a:blip r:embed="rId6">
            <a:extLst>
              <a:ext uri="{28A0092B-C50C-407E-A947-70E740481C1C}">
                <a14:useLocalDpi xmlns:a14="http://schemas.microsoft.com/office/drawing/2010/main" val="0"/>
              </a:ext>
            </a:extLst>
          </a:blip>
          <a:srcRect l="6225" t="11317" r="1468" b="5004"/>
          <a:stretch/>
        </p:blipFill>
        <p:spPr>
          <a:xfrm>
            <a:off x="2157575" y="3695416"/>
            <a:ext cx="3118104" cy="2076212"/>
          </a:xfrm>
          <a:prstGeom prst="rect">
            <a:avLst/>
          </a:prstGeom>
        </p:spPr>
      </p:pic>
      <p:pic>
        <p:nvPicPr>
          <p:cNvPr id="21" name="Picture 12" descr="video play icon – Free Icons Download">
            <a:extLst>
              <a:ext uri="{FF2B5EF4-FFF2-40B4-BE49-F238E27FC236}">
                <a16:creationId xmlns:a16="http://schemas.microsoft.com/office/drawing/2014/main" id="{98157A23-C650-48F5-A02D-C22213632309}"/>
              </a:ext>
            </a:extLst>
          </p:cNvPr>
          <p:cNvPicPr>
            <a:picLocks noChangeAspect="1" noChangeArrowheads="1"/>
          </p:cNvPicPr>
          <p:nvPr/>
        </p:nvPicPr>
        <p:blipFill>
          <a:blip r:embed="rId7">
            <a:alphaModFix amt="56000"/>
            <a:extLst>
              <a:ext uri="{28A0092B-C50C-407E-A947-70E740481C1C}">
                <a14:useLocalDpi xmlns:a14="http://schemas.microsoft.com/office/drawing/2010/main" val="0"/>
              </a:ext>
            </a:extLst>
          </a:blip>
          <a:srcRect/>
          <a:stretch>
            <a:fillRect/>
          </a:stretch>
        </p:blipFill>
        <p:spPr bwMode="auto">
          <a:xfrm>
            <a:off x="3189560" y="934959"/>
            <a:ext cx="1051125" cy="105112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descr="video play icon – Free Icons Download">
            <a:extLst>
              <a:ext uri="{FF2B5EF4-FFF2-40B4-BE49-F238E27FC236}">
                <a16:creationId xmlns:a16="http://schemas.microsoft.com/office/drawing/2014/main" id="{ED9A4ECD-8A1E-41C7-837C-FAF7A6E9F08B}"/>
              </a:ext>
            </a:extLst>
          </p:cNvPr>
          <p:cNvPicPr>
            <a:picLocks noChangeAspect="1" noChangeArrowheads="1"/>
          </p:cNvPicPr>
          <p:nvPr/>
        </p:nvPicPr>
        <p:blipFill>
          <a:blip r:embed="rId7">
            <a:alphaModFix amt="56000"/>
            <a:extLst>
              <a:ext uri="{28A0092B-C50C-407E-A947-70E740481C1C}">
                <a14:useLocalDpi xmlns:a14="http://schemas.microsoft.com/office/drawing/2010/main" val="0"/>
              </a:ext>
            </a:extLst>
          </a:blip>
          <a:srcRect/>
          <a:stretch>
            <a:fillRect/>
          </a:stretch>
        </p:blipFill>
        <p:spPr bwMode="auto">
          <a:xfrm>
            <a:off x="3191065" y="4207960"/>
            <a:ext cx="1051125" cy="105112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descr="video play icon – Free Icons Download">
            <a:extLst>
              <a:ext uri="{FF2B5EF4-FFF2-40B4-BE49-F238E27FC236}">
                <a16:creationId xmlns:a16="http://schemas.microsoft.com/office/drawing/2014/main" id="{8FFAF4EA-4689-4254-BB54-189B36E4B16C}"/>
              </a:ext>
            </a:extLst>
          </p:cNvPr>
          <p:cNvPicPr>
            <a:picLocks noChangeAspect="1" noChangeArrowheads="1"/>
          </p:cNvPicPr>
          <p:nvPr/>
        </p:nvPicPr>
        <p:blipFill>
          <a:blip r:embed="rId7">
            <a:alphaModFix amt="56000"/>
            <a:lum bright="70000" contrast="-70000"/>
            <a:extLst>
              <a:ext uri="{28A0092B-C50C-407E-A947-70E740481C1C}">
                <a14:useLocalDpi xmlns:a14="http://schemas.microsoft.com/office/drawing/2010/main" val="0"/>
              </a:ext>
            </a:extLst>
          </a:blip>
          <a:srcRect/>
          <a:stretch>
            <a:fillRect/>
          </a:stretch>
        </p:blipFill>
        <p:spPr bwMode="auto">
          <a:xfrm>
            <a:off x="6775739" y="4339737"/>
            <a:ext cx="1051125" cy="1051125"/>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9EEA9EE5-95DF-4086-AD65-1183316C41AF}"/>
              </a:ext>
            </a:extLst>
          </p:cNvPr>
          <p:cNvSpPr txBox="1"/>
          <p:nvPr/>
        </p:nvSpPr>
        <p:spPr>
          <a:xfrm>
            <a:off x="2115371" y="2636535"/>
            <a:ext cx="2831725" cy="646331"/>
          </a:xfrm>
          <a:prstGeom prst="rect">
            <a:avLst/>
          </a:prstGeom>
          <a:noFill/>
        </p:spPr>
        <p:txBody>
          <a:bodyPr wrap="square" rtlCol="0">
            <a:spAutoFit/>
          </a:bodyPr>
          <a:lstStyle/>
          <a:p>
            <a:r>
              <a:rPr lang="en-US" sz="1200" dirty="0">
                <a:solidFill>
                  <a:srgbClr val="000000"/>
                </a:solidFill>
                <a:latin typeface="Archer Book" panose="02000000000000000000" pitchFamily="50" charset="0"/>
              </a:rPr>
              <a:t>Lauren is a young mom waiting for a heart transplant. A new heart would mean more time with her daughter. </a:t>
            </a:r>
          </a:p>
        </p:txBody>
      </p:sp>
      <p:sp>
        <p:nvSpPr>
          <p:cNvPr id="26" name="TextBox 25">
            <a:extLst>
              <a:ext uri="{FF2B5EF4-FFF2-40B4-BE49-F238E27FC236}">
                <a16:creationId xmlns:a16="http://schemas.microsoft.com/office/drawing/2014/main" id="{15C2E60A-E303-49EE-ACD8-70366E1CEB02}"/>
              </a:ext>
            </a:extLst>
          </p:cNvPr>
          <p:cNvSpPr txBox="1"/>
          <p:nvPr/>
        </p:nvSpPr>
        <p:spPr>
          <a:xfrm>
            <a:off x="2146017" y="5950397"/>
            <a:ext cx="2978029" cy="830997"/>
          </a:xfrm>
          <a:prstGeom prst="rect">
            <a:avLst/>
          </a:prstGeom>
          <a:noFill/>
        </p:spPr>
        <p:txBody>
          <a:bodyPr wrap="square" rtlCol="0">
            <a:spAutoFit/>
          </a:bodyPr>
          <a:lstStyle/>
          <a:p>
            <a:r>
              <a:rPr lang="en-US" sz="1200" dirty="0">
                <a:solidFill>
                  <a:srgbClr val="000000"/>
                </a:solidFill>
                <a:latin typeface="Archer Book" panose="02000000000000000000" pitchFamily="50" charset="0"/>
              </a:rPr>
              <a:t>Michael was an organ donor and saved 5 lives including Roxanne’s. She received Michael’s heart and honors his legacy through organ donation advocacy work. </a:t>
            </a:r>
          </a:p>
        </p:txBody>
      </p:sp>
      <p:pic>
        <p:nvPicPr>
          <p:cNvPr id="8" name="Picture 7">
            <a:hlinkClick r:id="rId8"/>
            <a:extLst>
              <a:ext uri="{FF2B5EF4-FFF2-40B4-BE49-F238E27FC236}">
                <a16:creationId xmlns:a16="http://schemas.microsoft.com/office/drawing/2014/main" id="{2A4413F5-79B1-4814-8CA6-125AF2CA0639}"/>
              </a:ext>
            </a:extLst>
          </p:cNvPr>
          <p:cNvPicPr>
            <a:picLocks noChangeAspect="1"/>
          </p:cNvPicPr>
          <p:nvPr/>
        </p:nvPicPr>
        <p:blipFill rotWithShape="1">
          <a:blip r:embed="rId9"/>
          <a:srcRect l="14615" t="25411" r="50000" b="36416"/>
          <a:stretch/>
        </p:blipFill>
        <p:spPr>
          <a:xfrm>
            <a:off x="5441868" y="429033"/>
            <a:ext cx="3235571" cy="2069594"/>
          </a:xfrm>
          <a:prstGeom prst="rect">
            <a:avLst/>
          </a:prstGeom>
        </p:spPr>
      </p:pic>
      <p:pic>
        <p:nvPicPr>
          <p:cNvPr id="18" name="Picture 12" descr="video play icon – Free Icons Download">
            <a:extLst>
              <a:ext uri="{FF2B5EF4-FFF2-40B4-BE49-F238E27FC236}">
                <a16:creationId xmlns:a16="http://schemas.microsoft.com/office/drawing/2014/main" id="{55E56568-26AF-404E-96EB-AC93FA267FDE}"/>
              </a:ext>
            </a:extLst>
          </p:cNvPr>
          <p:cNvPicPr>
            <a:picLocks noChangeAspect="1" noChangeArrowheads="1"/>
          </p:cNvPicPr>
          <p:nvPr/>
        </p:nvPicPr>
        <p:blipFill>
          <a:blip r:embed="rId7">
            <a:alphaModFix amt="56000"/>
            <a:extLst>
              <a:ext uri="{28A0092B-C50C-407E-A947-70E740481C1C}">
                <a14:useLocalDpi xmlns:a14="http://schemas.microsoft.com/office/drawing/2010/main" val="0"/>
              </a:ext>
            </a:extLst>
          </a:blip>
          <a:srcRect/>
          <a:stretch>
            <a:fillRect/>
          </a:stretch>
        </p:blipFill>
        <p:spPr bwMode="auto">
          <a:xfrm>
            <a:off x="6534090" y="918222"/>
            <a:ext cx="1051125" cy="105112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FF25BC22-FAFA-4710-89F5-CA1F47B47C8E}"/>
              </a:ext>
            </a:extLst>
          </p:cNvPr>
          <p:cNvSpPr txBox="1"/>
          <p:nvPr/>
        </p:nvSpPr>
        <p:spPr>
          <a:xfrm>
            <a:off x="5486154" y="2624804"/>
            <a:ext cx="2831725" cy="646331"/>
          </a:xfrm>
          <a:prstGeom prst="rect">
            <a:avLst/>
          </a:prstGeom>
          <a:noFill/>
        </p:spPr>
        <p:txBody>
          <a:bodyPr wrap="square" rtlCol="0">
            <a:spAutoFit/>
          </a:bodyPr>
          <a:lstStyle/>
          <a:p>
            <a:r>
              <a:rPr lang="en-US" sz="1200" dirty="0" err="1">
                <a:solidFill>
                  <a:srgbClr val="000000"/>
                </a:solidFill>
                <a:latin typeface="Archer Book" panose="02000000000000000000" pitchFamily="50" charset="0"/>
              </a:rPr>
              <a:t>LiveOnNY</a:t>
            </a:r>
            <a:r>
              <a:rPr lang="en-US" sz="1200" dirty="0">
                <a:solidFill>
                  <a:srgbClr val="000000"/>
                </a:solidFill>
                <a:latin typeface="Archer Book" panose="02000000000000000000" pitchFamily="50" charset="0"/>
              </a:rPr>
              <a:t> dispels common myths and misconceptions about organ, eye and tissue donation.</a:t>
            </a:r>
          </a:p>
        </p:txBody>
      </p:sp>
      <p:pic>
        <p:nvPicPr>
          <p:cNvPr id="11" name="Picture 10">
            <a:hlinkClick r:id="rId10"/>
            <a:extLst>
              <a:ext uri="{FF2B5EF4-FFF2-40B4-BE49-F238E27FC236}">
                <a16:creationId xmlns:a16="http://schemas.microsoft.com/office/drawing/2014/main" id="{6D1E9D6B-C4D5-42C3-B89A-BC14339C9A90}"/>
              </a:ext>
            </a:extLst>
          </p:cNvPr>
          <p:cNvPicPr>
            <a:picLocks noChangeAspect="1"/>
          </p:cNvPicPr>
          <p:nvPr/>
        </p:nvPicPr>
        <p:blipFill rotWithShape="1">
          <a:blip r:embed="rId11"/>
          <a:srcRect l="11077" t="21933" r="43077" b="29682"/>
          <a:stretch/>
        </p:blipFill>
        <p:spPr>
          <a:xfrm>
            <a:off x="5559334" y="3695416"/>
            <a:ext cx="3487957" cy="2069594"/>
          </a:xfrm>
          <a:prstGeom prst="rect">
            <a:avLst/>
          </a:prstGeom>
        </p:spPr>
      </p:pic>
      <p:sp>
        <p:nvSpPr>
          <p:cNvPr id="24" name="TextBox 23">
            <a:extLst>
              <a:ext uri="{FF2B5EF4-FFF2-40B4-BE49-F238E27FC236}">
                <a16:creationId xmlns:a16="http://schemas.microsoft.com/office/drawing/2014/main" id="{531D6AAA-46FC-4CF2-A485-E2A40B6456DF}"/>
              </a:ext>
            </a:extLst>
          </p:cNvPr>
          <p:cNvSpPr txBox="1"/>
          <p:nvPr/>
        </p:nvSpPr>
        <p:spPr>
          <a:xfrm>
            <a:off x="5563173" y="6035183"/>
            <a:ext cx="3484118" cy="646331"/>
          </a:xfrm>
          <a:prstGeom prst="rect">
            <a:avLst/>
          </a:prstGeom>
          <a:noFill/>
        </p:spPr>
        <p:txBody>
          <a:bodyPr wrap="square" rtlCol="0">
            <a:spAutoFit/>
          </a:bodyPr>
          <a:lstStyle/>
          <a:p>
            <a:r>
              <a:rPr lang="en-US" sz="1200" b="0" i="0" dirty="0">
                <a:solidFill>
                  <a:srgbClr val="030303"/>
                </a:solidFill>
                <a:effectLst/>
                <a:latin typeface="Roboto" panose="02000000000000000000" pitchFamily="2" charset="0"/>
              </a:rPr>
              <a:t>This HRSA video explains the transplant waiting list, how someone becomes a donor and the process of matching organs</a:t>
            </a:r>
            <a:r>
              <a:rPr lang="en-US" sz="1200" dirty="0">
                <a:solidFill>
                  <a:srgbClr val="030303"/>
                </a:solidFill>
                <a:latin typeface="Roboto" panose="02000000000000000000" pitchFamily="2" charset="0"/>
              </a:rPr>
              <a:t>.</a:t>
            </a:r>
            <a:endParaRPr lang="en-US" sz="1200" dirty="0">
              <a:solidFill>
                <a:srgbClr val="000000"/>
              </a:solidFill>
              <a:latin typeface="Archer Book" panose="02000000000000000000" pitchFamily="50" charset="0"/>
            </a:endParaRPr>
          </a:p>
        </p:txBody>
      </p:sp>
      <p:pic>
        <p:nvPicPr>
          <p:cNvPr id="28" name="Picture 12" descr="video play icon – Free Icons Download">
            <a:extLst>
              <a:ext uri="{FF2B5EF4-FFF2-40B4-BE49-F238E27FC236}">
                <a16:creationId xmlns:a16="http://schemas.microsoft.com/office/drawing/2014/main" id="{93ACB175-6A71-4B23-9D29-363719801361}"/>
              </a:ext>
            </a:extLst>
          </p:cNvPr>
          <p:cNvPicPr>
            <a:picLocks noChangeAspect="1" noChangeArrowheads="1"/>
          </p:cNvPicPr>
          <p:nvPr/>
        </p:nvPicPr>
        <p:blipFill>
          <a:blip r:embed="rId7">
            <a:alphaModFix amt="56000"/>
            <a:extLst>
              <a:ext uri="{28A0092B-C50C-407E-A947-70E740481C1C}">
                <a14:useLocalDpi xmlns:a14="http://schemas.microsoft.com/office/drawing/2010/main" val="0"/>
              </a:ext>
            </a:extLst>
          </a:blip>
          <a:srcRect/>
          <a:stretch>
            <a:fillRect/>
          </a:stretch>
        </p:blipFill>
        <p:spPr bwMode="auto">
          <a:xfrm>
            <a:off x="6860390" y="4079342"/>
            <a:ext cx="1051125" cy="1051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00208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Graphical user interface, text&#10;&#10;Description automatically generated with medium confidence">
            <a:extLst>
              <a:ext uri="{FF2B5EF4-FFF2-40B4-BE49-F238E27FC236}">
                <a16:creationId xmlns:a16="http://schemas.microsoft.com/office/drawing/2014/main" id="{59F4FE6D-365F-4FAF-AF22-5746E5DC6F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6611" y="966725"/>
            <a:ext cx="2203463" cy="1555386"/>
          </a:xfrm>
          <a:prstGeom prst="rect">
            <a:avLst/>
          </a:prstGeom>
        </p:spPr>
      </p:pic>
      <p:pic>
        <p:nvPicPr>
          <p:cNvPr id="32" name="Graphic 31" descr="Laptop">
            <a:extLst>
              <a:ext uri="{FF2B5EF4-FFF2-40B4-BE49-F238E27FC236}">
                <a16:creationId xmlns:a16="http://schemas.microsoft.com/office/drawing/2014/main" id="{BFE5DAE3-8CD5-4C05-B829-DBD9AC39C5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66836" y="7356"/>
            <a:ext cx="3646751" cy="3566160"/>
          </a:xfrm>
          <a:prstGeom prst="rect">
            <a:avLst/>
          </a:prstGeom>
        </p:spPr>
      </p:pic>
      <p:pic>
        <p:nvPicPr>
          <p:cNvPr id="13" name="Picture 12" descr="Graphical user interface&#10;&#10;Description automatically generated">
            <a:extLst>
              <a:ext uri="{FF2B5EF4-FFF2-40B4-BE49-F238E27FC236}">
                <a16:creationId xmlns:a16="http://schemas.microsoft.com/office/drawing/2014/main" id="{4B4BB485-A4FE-4E46-AD14-789DB38950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6376" y="2978675"/>
            <a:ext cx="2379480" cy="3677379"/>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5" name="Picture 4" descr="Graphical user interface, application, Teams&#10;&#10;Description automatically generated">
            <a:extLst>
              <a:ext uri="{FF2B5EF4-FFF2-40B4-BE49-F238E27FC236}">
                <a16:creationId xmlns:a16="http://schemas.microsoft.com/office/drawing/2014/main" id="{AC570487-A7D8-4D83-922A-B01C628A6B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31439" y="953128"/>
            <a:ext cx="2278617" cy="1281722"/>
          </a:xfrm>
          <a:prstGeom prst="rect">
            <a:avLst/>
          </a:prstGeom>
        </p:spPr>
      </p:pic>
      <p:pic>
        <p:nvPicPr>
          <p:cNvPr id="19" name="Graphic 18" descr="Laptop">
            <a:extLst>
              <a:ext uri="{FF2B5EF4-FFF2-40B4-BE49-F238E27FC236}">
                <a16:creationId xmlns:a16="http://schemas.microsoft.com/office/drawing/2014/main" id="{D0A50628-EC09-4763-A608-87DA65FC489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90054" y="7356"/>
            <a:ext cx="3646751" cy="3566160"/>
          </a:xfrm>
          <a:prstGeom prst="rect">
            <a:avLst/>
          </a:prstGeom>
        </p:spPr>
      </p:pic>
      <p:sp>
        <p:nvSpPr>
          <p:cNvPr id="2" name="Rectangle 1">
            <a:extLst>
              <a:ext uri="{FF2B5EF4-FFF2-40B4-BE49-F238E27FC236}">
                <a16:creationId xmlns:a16="http://schemas.microsoft.com/office/drawing/2014/main" id="{66DE1FAD-19D5-457A-A718-2EB0BCE3E407}"/>
              </a:ext>
            </a:extLst>
          </p:cNvPr>
          <p:cNvSpPr/>
          <p:nvPr/>
        </p:nvSpPr>
        <p:spPr>
          <a:xfrm>
            <a:off x="0" y="0"/>
            <a:ext cx="200297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44C78A43-580D-427E-AD9B-342886775380}"/>
              </a:ext>
            </a:extLst>
          </p:cNvPr>
          <p:cNvSpPr txBox="1"/>
          <p:nvPr/>
        </p:nvSpPr>
        <p:spPr>
          <a:xfrm rot="16200000">
            <a:off x="-2116784" y="2803222"/>
            <a:ext cx="6236537" cy="1569660"/>
          </a:xfrm>
          <a:prstGeom prst="rect">
            <a:avLst/>
          </a:prstGeom>
          <a:noFill/>
        </p:spPr>
        <p:txBody>
          <a:bodyPr wrap="square" rtlCol="0">
            <a:spAutoFit/>
          </a:bodyPr>
          <a:lstStyle/>
          <a:p>
            <a:r>
              <a:rPr lang="en-US" sz="4800" b="1" dirty="0">
                <a:solidFill>
                  <a:schemeClr val="bg1"/>
                </a:solidFill>
                <a:latin typeface="Adrianna Lt" panose="02000703030000020003" pitchFamily="50" charset="0"/>
              </a:rPr>
              <a:t>GRAPHICS/ZOOM BACKDROPS</a:t>
            </a:r>
          </a:p>
        </p:txBody>
      </p:sp>
      <p:sp>
        <p:nvSpPr>
          <p:cNvPr id="33" name="TextBox 32">
            <a:extLst>
              <a:ext uri="{FF2B5EF4-FFF2-40B4-BE49-F238E27FC236}">
                <a16:creationId xmlns:a16="http://schemas.microsoft.com/office/drawing/2014/main" id="{AADB776A-E71E-440D-A4B4-9F3ADBE38D9B}"/>
              </a:ext>
            </a:extLst>
          </p:cNvPr>
          <p:cNvSpPr txBox="1"/>
          <p:nvPr/>
        </p:nvSpPr>
        <p:spPr>
          <a:xfrm>
            <a:off x="2066123" y="373546"/>
            <a:ext cx="1995363" cy="338554"/>
          </a:xfrm>
          <a:prstGeom prst="rect">
            <a:avLst/>
          </a:prstGeom>
          <a:noFill/>
        </p:spPr>
        <p:txBody>
          <a:bodyPr wrap="square" rtlCol="0">
            <a:spAutoFit/>
          </a:bodyPr>
          <a:lstStyle/>
          <a:p>
            <a:r>
              <a:rPr lang="en-US" sz="1600" dirty="0">
                <a:solidFill>
                  <a:srgbClr val="000000"/>
                </a:solidFill>
                <a:latin typeface="Archer Bold" panose="02000000000000000000" pitchFamily="50" charset="0"/>
              </a:rPr>
              <a:t>Screensavers</a:t>
            </a:r>
          </a:p>
        </p:txBody>
      </p:sp>
      <p:sp>
        <p:nvSpPr>
          <p:cNvPr id="34" name="TextBox 33">
            <a:extLst>
              <a:ext uri="{FF2B5EF4-FFF2-40B4-BE49-F238E27FC236}">
                <a16:creationId xmlns:a16="http://schemas.microsoft.com/office/drawing/2014/main" id="{C91FD541-BFA3-4361-988E-AC3961055A46}"/>
              </a:ext>
            </a:extLst>
          </p:cNvPr>
          <p:cNvSpPr txBox="1"/>
          <p:nvPr/>
        </p:nvSpPr>
        <p:spPr>
          <a:xfrm>
            <a:off x="2066123" y="3351617"/>
            <a:ext cx="1995363" cy="338554"/>
          </a:xfrm>
          <a:prstGeom prst="rect">
            <a:avLst/>
          </a:prstGeom>
          <a:noFill/>
        </p:spPr>
        <p:txBody>
          <a:bodyPr wrap="square" rtlCol="0">
            <a:spAutoFit/>
          </a:bodyPr>
          <a:lstStyle/>
          <a:p>
            <a:r>
              <a:rPr lang="en-US" sz="1600" dirty="0">
                <a:solidFill>
                  <a:srgbClr val="000000"/>
                </a:solidFill>
                <a:latin typeface="Archer Bold" panose="02000000000000000000" pitchFamily="50" charset="0"/>
              </a:rPr>
              <a:t>Posters</a:t>
            </a:r>
          </a:p>
        </p:txBody>
      </p:sp>
      <p:sp>
        <p:nvSpPr>
          <p:cNvPr id="35" name="TextBox 34">
            <a:extLst>
              <a:ext uri="{FF2B5EF4-FFF2-40B4-BE49-F238E27FC236}">
                <a16:creationId xmlns:a16="http://schemas.microsoft.com/office/drawing/2014/main" id="{095FDE8C-0046-47E0-A713-31FF68EF5F83}"/>
              </a:ext>
            </a:extLst>
          </p:cNvPr>
          <p:cNvSpPr txBox="1"/>
          <p:nvPr/>
        </p:nvSpPr>
        <p:spPr>
          <a:xfrm>
            <a:off x="6646139" y="3351617"/>
            <a:ext cx="2343122" cy="338554"/>
          </a:xfrm>
          <a:prstGeom prst="rect">
            <a:avLst/>
          </a:prstGeom>
          <a:noFill/>
        </p:spPr>
        <p:txBody>
          <a:bodyPr wrap="square" rtlCol="0">
            <a:spAutoFit/>
          </a:bodyPr>
          <a:lstStyle/>
          <a:p>
            <a:r>
              <a:rPr lang="en-US" sz="1600" dirty="0">
                <a:solidFill>
                  <a:srgbClr val="000000"/>
                </a:solidFill>
                <a:latin typeface="Archer Bold" panose="02000000000000000000" pitchFamily="50" charset="0"/>
              </a:rPr>
              <a:t>Customizable Flyers</a:t>
            </a:r>
          </a:p>
        </p:txBody>
      </p:sp>
      <p:pic>
        <p:nvPicPr>
          <p:cNvPr id="38" name="Graphic 37" descr="Images">
            <a:extLst>
              <a:ext uri="{FF2B5EF4-FFF2-40B4-BE49-F238E27FC236}">
                <a16:creationId xmlns:a16="http://schemas.microsoft.com/office/drawing/2014/main" id="{D4C558EF-CA51-4646-B145-5DBB3CFF56A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466561" y="179408"/>
            <a:ext cx="1069848" cy="1011829"/>
          </a:xfrm>
          <a:prstGeom prst="rect">
            <a:avLst/>
          </a:prstGeom>
        </p:spPr>
      </p:pic>
      <p:pic>
        <p:nvPicPr>
          <p:cNvPr id="10" name="Picture 9" descr="Text&#10;&#10;Description automatically generated">
            <a:extLst>
              <a:ext uri="{FF2B5EF4-FFF2-40B4-BE49-F238E27FC236}">
                <a16:creationId xmlns:a16="http://schemas.microsoft.com/office/drawing/2014/main" id="{797857FF-88EA-4311-B31D-3A76A688917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47086" y="3279615"/>
            <a:ext cx="2118139" cy="3273488"/>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17" name="Picture 16" descr="A picture containing text&#10;&#10;Description automatically generated">
            <a:extLst>
              <a:ext uri="{FF2B5EF4-FFF2-40B4-BE49-F238E27FC236}">
                <a16:creationId xmlns:a16="http://schemas.microsoft.com/office/drawing/2014/main" id="{3DBE8CB1-1988-475A-81D0-FF79F2AE9E5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54080" y="3626995"/>
            <a:ext cx="2379480" cy="3079326"/>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27" name="TextBox 26">
            <a:extLst>
              <a:ext uri="{FF2B5EF4-FFF2-40B4-BE49-F238E27FC236}">
                <a16:creationId xmlns:a16="http://schemas.microsoft.com/office/drawing/2014/main" id="{CF38361A-3BE6-4EE8-8D3F-B90A388A4C72}"/>
              </a:ext>
            </a:extLst>
          </p:cNvPr>
          <p:cNvSpPr txBox="1"/>
          <p:nvPr/>
        </p:nvSpPr>
        <p:spPr>
          <a:xfrm>
            <a:off x="5631496" y="373546"/>
            <a:ext cx="1995363" cy="338554"/>
          </a:xfrm>
          <a:prstGeom prst="rect">
            <a:avLst/>
          </a:prstGeom>
          <a:noFill/>
        </p:spPr>
        <p:txBody>
          <a:bodyPr wrap="square" rtlCol="0">
            <a:spAutoFit/>
          </a:bodyPr>
          <a:lstStyle/>
          <a:p>
            <a:r>
              <a:rPr lang="en-US" sz="1600">
                <a:solidFill>
                  <a:srgbClr val="000000"/>
                </a:solidFill>
                <a:latin typeface="Archer Bold" panose="02000000000000000000" pitchFamily="50" charset="0"/>
              </a:rPr>
              <a:t>Zoom Backdrop</a:t>
            </a:r>
            <a:endParaRPr lang="en-US" sz="1600" dirty="0">
              <a:solidFill>
                <a:srgbClr val="000000"/>
              </a:solidFill>
              <a:latin typeface="Archer Bold" panose="02000000000000000000" pitchFamily="50" charset="0"/>
            </a:endParaRPr>
          </a:p>
        </p:txBody>
      </p:sp>
    </p:spTree>
    <p:extLst>
      <p:ext uri="{BB962C8B-B14F-4D97-AF65-F5344CB8AC3E}">
        <p14:creationId xmlns:p14="http://schemas.microsoft.com/office/powerpoint/2010/main" val="39131285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47F4CA76-EA47-456E-B2DB-50EE3395C892}"/>
              </a:ext>
            </a:extLst>
          </p:cNvPr>
          <p:cNvSpPr/>
          <p:nvPr/>
        </p:nvSpPr>
        <p:spPr>
          <a:xfrm rot="5400000">
            <a:off x="3574175" y="-3597825"/>
            <a:ext cx="2002971" cy="91513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2D3D5C37-E244-4272-A5DF-860CBEAC377E}"/>
              </a:ext>
            </a:extLst>
          </p:cNvPr>
          <p:cNvSpPr txBox="1"/>
          <p:nvPr/>
        </p:nvSpPr>
        <p:spPr>
          <a:xfrm>
            <a:off x="964278" y="336909"/>
            <a:ext cx="8327932" cy="1323439"/>
          </a:xfrm>
          <a:prstGeom prst="rect">
            <a:avLst/>
          </a:prstGeom>
          <a:noFill/>
        </p:spPr>
        <p:txBody>
          <a:bodyPr wrap="square" rtlCol="0" anchor="t">
            <a:spAutoFit/>
          </a:bodyPr>
          <a:lstStyle/>
          <a:p>
            <a:r>
              <a:rPr lang="en-US" sz="4000" b="1" dirty="0">
                <a:solidFill>
                  <a:schemeClr val="bg1"/>
                </a:solidFill>
                <a:latin typeface="Adrianna Lt"/>
              </a:rPr>
              <a:t>GET CREATIVE</a:t>
            </a:r>
          </a:p>
          <a:p>
            <a:r>
              <a:rPr lang="en-US" sz="4000" b="1" dirty="0">
                <a:solidFill>
                  <a:schemeClr val="bg1"/>
                </a:solidFill>
                <a:latin typeface="Adrianna Lt"/>
              </a:rPr>
              <a:t>INSPIRE PEOPLE TO ENROLL</a:t>
            </a:r>
          </a:p>
        </p:txBody>
      </p:sp>
      <p:pic>
        <p:nvPicPr>
          <p:cNvPr id="13326" name="Picture 14" descr="Flat Light Bulb Icon - Flaticons.net">
            <a:extLst>
              <a:ext uri="{FF2B5EF4-FFF2-40B4-BE49-F238E27FC236}">
                <a16:creationId xmlns:a16="http://schemas.microsoft.com/office/drawing/2014/main" id="{83576FC3-9340-45DC-94BD-85B5E048D2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34" y="428868"/>
            <a:ext cx="1069848" cy="1069848"/>
          </a:xfrm>
          <a:prstGeom prst="rect">
            <a:avLst/>
          </a:prstGeom>
          <a:noFill/>
          <a:extLst>
            <a:ext uri="{909E8E84-426E-40DD-AFC4-6F175D3DCCD1}">
              <a14:hiddenFill xmlns:a14="http://schemas.microsoft.com/office/drawing/2010/main">
                <a:solidFill>
                  <a:srgbClr val="FFFFFF"/>
                </a:solidFill>
              </a14:hiddenFill>
            </a:ext>
          </a:extLst>
        </p:spPr>
      </p:pic>
      <p:sp>
        <p:nvSpPr>
          <p:cNvPr id="34" name="Oval 33">
            <a:extLst>
              <a:ext uri="{FF2B5EF4-FFF2-40B4-BE49-F238E27FC236}">
                <a16:creationId xmlns:a16="http://schemas.microsoft.com/office/drawing/2014/main" id="{3FDE8EE8-7B3D-4EC9-95ED-4DED29842B20}"/>
              </a:ext>
            </a:extLst>
          </p:cNvPr>
          <p:cNvSpPr/>
          <p:nvPr/>
        </p:nvSpPr>
        <p:spPr>
          <a:xfrm>
            <a:off x="1834016" y="4732886"/>
            <a:ext cx="1005840" cy="1008701"/>
          </a:xfrm>
          <a:prstGeom prst="ellipse">
            <a:avLst/>
          </a:prstGeom>
          <a:solidFill>
            <a:srgbClr val="EF48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9" name="Picture 2" descr="Social-Icon | #DMWF Expo North America">
            <a:extLst>
              <a:ext uri="{FF2B5EF4-FFF2-40B4-BE49-F238E27FC236}">
                <a16:creationId xmlns:a16="http://schemas.microsoft.com/office/drawing/2014/main" id="{438C6E97-303A-48B6-A8C2-B72012C60C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1931" y="4822231"/>
            <a:ext cx="830010" cy="830010"/>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id="{23F0D529-9BFF-414B-9381-D9C6939148F4}"/>
              </a:ext>
            </a:extLst>
          </p:cNvPr>
          <p:cNvSpPr/>
          <p:nvPr/>
        </p:nvSpPr>
        <p:spPr>
          <a:xfrm>
            <a:off x="1684609" y="5874760"/>
            <a:ext cx="1513728" cy="646331"/>
          </a:xfrm>
          <a:prstGeom prst="rect">
            <a:avLst/>
          </a:prstGeom>
        </p:spPr>
        <p:txBody>
          <a:bodyPr wrap="square" anchor="t">
            <a:spAutoFit/>
          </a:bodyPr>
          <a:lstStyle/>
          <a:p>
            <a:pPr algn="ctr"/>
            <a:r>
              <a:rPr lang="en-US" sz="1200" dirty="0">
                <a:solidFill>
                  <a:srgbClr val="000000"/>
                </a:solidFill>
                <a:latin typeface="Archer Bold"/>
                <a:cs typeface="Times New Roman"/>
              </a:rPr>
              <a:t>Host an Instagram takeover or a twitter chat</a:t>
            </a:r>
          </a:p>
        </p:txBody>
      </p:sp>
      <p:sp>
        <p:nvSpPr>
          <p:cNvPr id="60" name="Rectangle 59">
            <a:extLst>
              <a:ext uri="{FF2B5EF4-FFF2-40B4-BE49-F238E27FC236}">
                <a16:creationId xmlns:a16="http://schemas.microsoft.com/office/drawing/2014/main" id="{9F95CCA9-B802-4228-92B9-E9BF7D721DA3}"/>
              </a:ext>
            </a:extLst>
          </p:cNvPr>
          <p:cNvSpPr/>
          <p:nvPr/>
        </p:nvSpPr>
        <p:spPr>
          <a:xfrm>
            <a:off x="4025480" y="5880472"/>
            <a:ext cx="1606896" cy="646331"/>
          </a:xfrm>
          <a:prstGeom prst="rect">
            <a:avLst/>
          </a:prstGeom>
        </p:spPr>
        <p:txBody>
          <a:bodyPr wrap="square" anchor="t">
            <a:spAutoFit/>
          </a:bodyPr>
          <a:lstStyle/>
          <a:p>
            <a:pPr algn="ctr"/>
            <a:r>
              <a:rPr lang="en-US" sz="1200" dirty="0">
                <a:solidFill>
                  <a:srgbClr val="000000"/>
                </a:solidFill>
                <a:latin typeface="Archer Bold"/>
                <a:cs typeface="Times New Roman"/>
              </a:rPr>
              <a:t>Host an educational webinar or learning opportunity</a:t>
            </a:r>
            <a:endParaRPr lang="en-US" sz="1200" dirty="0">
              <a:solidFill>
                <a:srgbClr val="000000"/>
              </a:solidFill>
              <a:latin typeface="Archer Bold" panose="02000000000000000000" pitchFamily="50" charset="0"/>
              <a:cs typeface="Times New Roman" panose="02020603050405020304" pitchFamily="18" charset="0"/>
            </a:endParaRPr>
          </a:p>
        </p:txBody>
      </p:sp>
      <p:sp>
        <p:nvSpPr>
          <p:cNvPr id="47" name="Oval 46">
            <a:extLst>
              <a:ext uri="{FF2B5EF4-FFF2-40B4-BE49-F238E27FC236}">
                <a16:creationId xmlns:a16="http://schemas.microsoft.com/office/drawing/2014/main" id="{E44FFF59-25FB-4142-ACB3-50C99C832E7F}"/>
              </a:ext>
            </a:extLst>
          </p:cNvPr>
          <p:cNvSpPr/>
          <p:nvPr/>
        </p:nvSpPr>
        <p:spPr>
          <a:xfrm>
            <a:off x="1895620" y="2510886"/>
            <a:ext cx="1005840" cy="1008701"/>
          </a:xfrm>
          <a:prstGeom prst="ellipse">
            <a:avLst/>
          </a:prstGeom>
          <a:solidFill>
            <a:srgbClr val="EF48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DBCC60A3-5BA3-482D-BED3-E42AF90E32F9}"/>
              </a:ext>
            </a:extLst>
          </p:cNvPr>
          <p:cNvSpPr/>
          <p:nvPr/>
        </p:nvSpPr>
        <p:spPr>
          <a:xfrm>
            <a:off x="1410294" y="3663463"/>
            <a:ext cx="2062358" cy="646331"/>
          </a:xfrm>
          <a:prstGeom prst="rect">
            <a:avLst/>
          </a:prstGeom>
        </p:spPr>
        <p:txBody>
          <a:bodyPr wrap="square" anchor="t">
            <a:spAutoFit/>
          </a:bodyPr>
          <a:lstStyle/>
          <a:p>
            <a:pPr algn="ctr"/>
            <a:r>
              <a:rPr lang="en-US" sz="1200" dirty="0">
                <a:solidFill>
                  <a:srgbClr val="000000"/>
                </a:solidFill>
                <a:latin typeface="Archer Bold"/>
                <a:ea typeface="Calibri" panose="020F0502020204030204" pitchFamily="34" charset="0"/>
                <a:cs typeface="Times New Roman"/>
              </a:rPr>
              <a:t>Send out a message from the CEO (email, video posted to intranet, tweet)</a:t>
            </a:r>
          </a:p>
        </p:txBody>
      </p:sp>
      <p:pic>
        <p:nvPicPr>
          <p:cNvPr id="13314" name="Picture 2" descr="Management Training Program">
            <a:extLst>
              <a:ext uri="{FF2B5EF4-FFF2-40B4-BE49-F238E27FC236}">
                <a16:creationId xmlns:a16="http://schemas.microsoft.com/office/drawing/2014/main" id="{345DB971-DFCB-41EF-8EA5-8C82F4A127E8}"/>
              </a:ext>
            </a:extLst>
          </p:cNvPr>
          <p:cNvPicPr>
            <a:picLocks noChangeAspect="1" noChangeArrowheads="1"/>
          </p:cNvPicPr>
          <p:nvPr/>
        </p:nvPicPr>
        <p:blipFill>
          <a:blip r:embed="rId4">
            <a:duotone>
              <a:prstClr val="black"/>
              <a:schemeClr val="bg1">
                <a:tint val="45000"/>
                <a:satMod val="400000"/>
              </a:schemeClr>
            </a:duotone>
            <a:extLst>
              <a:ext uri="{28A0092B-C50C-407E-A947-70E740481C1C}">
                <a14:useLocalDpi xmlns:a14="http://schemas.microsoft.com/office/drawing/2010/main" val="0"/>
              </a:ext>
            </a:extLst>
          </a:blip>
          <a:srcRect/>
          <a:stretch>
            <a:fillRect/>
          </a:stretch>
        </p:blipFill>
        <p:spPr bwMode="auto">
          <a:xfrm>
            <a:off x="2026954" y="2635205"/>
            <a:ext cx="743173" cy="743173"/>
          </a:xfrm>
          <a:prstGeom prst="rect">
            <a:avLst/>
          </a:prstGeom>
          <a:noFill/>
          <a:extLst>
            <a:ext uri="{909E8E84-426E-40DD-AFC4-6F175D3DCCD1}">
              <a14:hiddenFill xmlns:a14="http://schemas.microsoft.com/office/drawing/2010/main">
                <a:solidFill>
                  <a:srgbClr val="FFFFFF"/>
                </a:solidFill>
              </a14:hiddenFill>
            </a:ext>
          </a:extLst>
        </p:spPr>
      </p:pic>
      <p:sp>
        <p:nvSpPr>
          <p:cNvPr id="62" name="Rectangle 61">
            <a:extLst>
              <a:ext uri="{FF2B5EF4-FFF2-40B4-BE49-F238E27FC236}">
                <a16:creationId xmlns:a16="http://schemas.microsoft.com/office/drawing/2014/main" id="{189D84AE-C5A1-41EF-8CA8-806ED96A6A4C}"/>
              </a:ext>
            </a:extLst>
          </p:cNvPr>
          <p:cNvSpPr/>
          <p:nvPr/>
        </p:nvSpPr>
        <p:spPr>
          <a:xfrm>
            <a:off x="3856596" y="3670969"/>
            <a:ext cx="1944664" cy="646331"/>
          </a:xfrm>
          <a:prstGeom prst="rect">
            <a:avLst/>
          </a:prstGeom>
        </p:spPr>
        <p:txBody>
          <a:bodyPr wrap="square">
            <a:spAutoFit/>
          </a:bodyPr>
          <a:lstStyle/>
          <a:p>
            <a:pPr algn="ctr"/>
            <a:r>
              <a:rPr lang="en-US" sz="1200" dirty="0">
                <a:solidFill>
                  <a:schemeClr val="tx1">
                    <a:lumMod val="50000"/>
                  </a:schemeClr>
                </a:solidFill>
                <a:latin typeface="Archer Bold" panose="02000000000000000000" pitchFamily="50" charset="0"/>
                <a:ea typeface="Calibri" panose="020F0502020204030204" pitchFamily="34" charset="0"/>
                <a:cs typeface="Times New Roman" panose="02020603050405020304" pitchFamily="18" charset="0"/>
              </a:rPr>
              <a:t>Create a friendly competition with another participating team</a:t>
            </a:r>
          </a:p>
        </p:txBody>
      </p:sp>
      <p:sp>
        <p:nvSpPr>
          <p:cNvPr id="31" name="Oval 30">
            <a:extLst>
              <a:ext uri="{FF2B5EF4-FFF2-40B4-BE49-F238E27FC236}">
                <a16:creationId xmlns:a16="http://schemas.microsoft.com/office/drawing/2014/main" id="{4C5B3146-9012-4AAB-AECB-C52AAC50CDC0}"/>
              </a:ext>
            </a:extLst>
          </p:cNvPr>
          <p:cNvSpPr/>
          <p:nvPr/>
        </p:nvSpPr>
        <p:spPr>
          <a:xfrm>
            <a:off x="4330230" y="2502440"/>
            <a:ext cx="1005840" cy="1008701"/>
          </a:xfrm>
          <a:prstGeom prst="ellipse">
            <a:avLst/>
          </a:prstGeom>
          <a:solidFill>
            <a:srgbClr val="EF48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a:extLst>
              <a:ext uri="{FF2B5EF4-FFF2-40B4-BE49-F238E27FC236}">
                <a16:creationId xmlns:a16="http://schemas.microsoft.com/office/drawing/2014/main" id="{1323FDF9-BF43-4EF2-9A5E-6B92C178A187}"/>
              </a:ext>
            </a:extLst>
          </p:cNvPr>
          <p:cNvSpPr/>
          <p:nvPr/>
        </p:nvSpPr>
        <p:spPr>
          <a:xfrm>
            <a:off x="4428202" y="2588141"/>
            <a:ext cx="809897" cy="8372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A136561E-8370-4995-83F7-C3DE2D6690E9}"/>
              </a:ext>
            </a:extLst>
          </p:cNvPr>
          <p:cNvSpPr/>
          <p:nvPr/>
        </p:nvSpPr>
        <p:spPr>
          <a:xfrm>
            <a:off x="6266221" y="2510886"/>
            <a:ext cx="1005840" cy="1008701"/>
          </a:xfrm>
          <a:prstGeom prst="ellipse">
            <a:avLst/>
          </a:prstGeom>
          <a:solidFill>
            <a:srgbClr val="EF48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A578C02E-889F-4D57-8C39-2D787A837981}"/>
              </a:ext>
            </a:extLst>
          </p:cNvPr>
          <p:cNvSpPr/>
          <p:nvPr/>
        </p:nvSpPr>
        <p:spPr>
          <a:xfrm>
            <a:off x="6083956" y="3672356"/>
            <a:ext cx="1639653" cy="646331"/>
          </a:xfrm>
          <a:prstGeom prst="rect">
            <a:avLst/>
          </a:prstGeom>
        </p:spPr>
        <p:txBody>
          <a:bodyPr wrap="square">
            <a:spAutoFit/>
          </a:bodyPr>
          <a:lstStyle/>
          <a:p>
            <a:pPr algn="ctr"/>
            <a:r>
              <a:rPr lang="en-US" sz="1200" dirty="0">
                <a:solidFill>
                  <a:schemeClr val="tx1">
                    <a:lumMod val="50000"/>
                  </a:schemeClr>
                </a:solidFill>
                <a:latin typeface="Archer Bold" panose="02000000000000000000" pitchFamily="50" charset="0"/>
                <a:cs typeface="Times New Roman" panose="02020603050405020304" pitchFamily="18" charset="0"/>
              </a:rPr>
              <a:t>Offer a longer lunch hour: an extra break to save lives</a:t>
            </a:r>
          </a:p>
        </p:txBody>
      </p:sp>
      <p:sp>
        <p:nvSpPr>
          <p:cNvPr id="64" name="Oval 63">
            <a:extLst>
              <a:ext uri="{FF2B5EF4-FFF2-40B4-BE49-F238E27FC236}">
                <a16:creationId xmlns:a16="http://schemas.microsoft.com/office/drawing/2014/main" id="{97030787-31AB-4680-9597-E535A8AC0356}"/>
              </a:ext>
            </a:extLst>
          </p:cNvPr>
          <p:cNvSpPr/>
          <p:nvPr/>
        </p:nvSpPr>
        <p:spPr>
          <a:xfrm>
            <a:off x="6364193" y="2620324"/>
            <a:ext cx="809897" cy="7898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1B87F604-A977-47A1-82EB-C1F27821E07E}"/>
              </a:ext>
            </a:extLst>
          </p:cNvPr>
          <p:cNvSpPr/>
          <p:nvPr/>
        </p:nvSpPr>
        <p:spPr>
          <a:xfrm>
            <a:off x="6146918" y="5880357"/>
            <a:ext cx="1513728" cy="646331"/>
          </a:xfrm>
          <a:prstGeom prst="rect">
            <a:avLst/>
          </a:prstGeom>
        </p:spPr>
        <p:txBody>
          <a:bodyPr wrap="square" anchor="t">
            <a:spAutoFit/>
          </a:bodyPr>
          <a:lstStyle/>
          <a:p>
            <a:pPr algn="ctr"/>
            <a:r>
              <a:rPr lang="en-US" sz="1200" dirty="0">
                <a:solidFill>
                  <a:srgbClr val="000000"/>
                </a:solidFill>
                <a:latin typeface="Archer Bold"/>
                <a:cs typeface="Times New Roman"/>
              </a:rPr>
              <a:t>Share information about donation in breakrooms, on units</a:t>
            </a:r>
          </a:p>
        </p:txBody>
      </p:sp>
      <p:sp>
        <p:nvSpPr>
          <p:cNvPr id="23" name="TextBox 22">
            <a:extLst>
              <a:ext uri="{FF2B5EF4-FFF2-40B4-BE49-F238E27FC236}">
                <a16:creationId xmlns:a16="http://schemas.microsoft.com/office/drawing/2014/main" id="{3219085F-9DDB-4536-A879-98887F4C8B1F}"/>
              </a:ext>
            </a:extLst>
          </p:cNvPr>
          <p:cNvSpPr txBox="1"/>
          <p:nvPr/>
        </p:nvSpPr>
        <p:spPr>
          <a:xfrm>
            <a:off x="4349465" y="2502440"/>
            <a:ext cx="792075" cy="1015663"/>
          </a:xfrm>
          <a:prstGeom prst="rect">
            <a:avLst/>
          </a:prstGeom>
          <a:noFill/>
        </p:spPr>
        <p:txBody>
          <a:bodyPr wrap="square" rtlCol="0">
            <a:spAutoFit/>
          </a:bodyPr>
          <a:lstStyle/>
          <a:p>
            <a:r>
              <a:rPr lang="en-US" sz="6000" dirty="0">
                <a:solidFill>
                  <a:srgbClr val="EF4846"/>
                </a:solidFill>
                <a:sym typeface="Webdings" panose="05030102010509060703" pitchFamily="18" charset="2"/>
              </a:rPr>
              <a:t></a:t>
            </a:r>
            <a:endParaRPr lang="en-US" sz="6000" dirty="0">
              <a:solidFill>
                <a:srgbClr val="EF4846"/>
              </a:solidFill>
            </a:endParaRPr>
          </a:p>
        </p:txBody>
      </p:sp>
      <p:sp>
        <p:nvSpPr>
          <p:cNvPr id="26" name="TextBox 25">
            <a:extLst>
              <a:ext uri="{FF2B5EF4-FFF2-40B4-BE49-F238E27FC236}">
                <a16:creationId xmlns:a16="http://schemas.microsoft.com/office/drawing/2014/main" id="{B4D566AD-79DA-4256-B88A-76334277CFBA}"/>
              </a:ext>
            </a:extLst>
          </p:cNvPr>
          <p:cNvSpPr txBox="1"/>
          <p:nvPr/>
        </p:nvSpPr>
        <p:spPr>
          <a:xfrm>
            <a:off x="6364193" y="2591291"/>
            <a:ext cx="1306184" cy="830997"/>
          </a:xfrm>
          <a:prstGeom prst="rect">
            <a:avLst/>
          </a:prstGeom>
          <a:noFill/>
        </p:spPr>
        <p:txBody>
          <a:bodyPr wrap="square" rtlCol="0">
            <a:spAutoFit/>
          </a:bodyPr>
          <a:lstStyle/>
          <a:p>
            <a:r>
              <a:rPr lang="en-US" sz="4800" dirty="0">
                <a:solidFill>
                  <a:srgbClr val="EF4846"/>
                </a:solidFill>
                <a:sym typeface="Webdings" panose="05030102010509060703" pitchFamily="18" charset="2"/>
              </a:rPr>
              <a:t></a:t>
            </a:r>
            <a:endParaRPr lang="en-US" sz="4800" dirty="0">
              <a:solidFill>
                <a:srgbClr val="EF4846"/>
              </a:solidFill>
            </a:endParaRPr>
          </a:p>
        </p:txBody>
      </p:sp>
      <p:sp>
        <p:nvSpPr>
          <p:cNvPr id="40" name="Oval 39">
            <a:extLst>
              <a:ext uri="{FF2B5EF4-FFF2-40B4-BE49-F238E27FC236}">
                <a16:creationId xmlns:a16="http://schemas.microsoft.com/office/drawing/2014/main" id="{FC9FBEDC-3A16-427F-8989-5A60337A5A05}"/>
              </a:ext>
            </a:extLst>
          </p:cNvPr>
          <p:cNvSpPr/>
          <p:nvPr/>
        </p:nvSpPr>
        <p:spPr>
          <a:xfrm>
            <a:off x="4326008" y="4732886"/>
            <a:ext cx="1005840" cy="1008701"/>
          </a:xfrm>
          <a:prstGeom prst="ellipse">
            <a:avLst/>
          </a:prstGeom>
          <a:solidFill>
            <a:srgbClr val="EF48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43">
            <a:extLst>
              <a:ext uri="{FF2B5EF4-FFF2-40B4-BE49-F238E27FC236}">
                <a16:creationId xmlns:a16="http://schemas.microsoft.com/office/drawing/2014/main" id="{58FBCA37-8886-4265-B674-87F27F8F7E75}"/>
              </a:ext>
            </a:extLst>
          </p:cNvPr>
          <p:cNvSpPr/>
          <p:nvPr/>
        </p:nvSpPr>
        <p:spPr>
          <a:xfrm>
            <a:off x="4423980" y="4818587"/>
            <a:ext cx="809897" cy="8372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descr="Programmer">
            <a:extLst>
              <a:ext uri="{FF2B5EF4-FFF2-40B4-BE49-F238E27FC236}">
                <a16:creationId xmlns:a16="http://schemas.microsoft.com/office/drawing/2014/main" id="{16211EBF-6D39-4FCC-ADCC-A054DE5E544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66442" y="4821585"/>
            <a:ext cx="724972" cy="724972"/>
          </a:xfrm>
          <a:prstGeom prst="rect">
            <a:avLst/>
          </a:prstGeom>
        </p:spPr>
      </p:pic>
      <p:grpSp>
        <p:nvGrpSpPr>
          <p:cNvPr id="10" name="Group 9">
            <a:extLst>
              <a:ext uri="{FF2B5EF4-FFF2-40B4-BE49-F238E27FC236}">
                <a16:creationId xmlns:a16="http://schemas.microsoft.com/office/drawing/2014/main" id="{70BFAE05-2C8D-44F1-9AAB-F7552BA89DD1}"/>
              </a:ext>
            </a:extLst>
          </p:cNvPr>
          <p:cNvGrpSpPr/>
          <p:nvPr/>
        </p:nvGrpSpPr>
        <p:grpSpPr>
          <a:xfrm>
            <a:off x="6400862" y="4732886"/>
            <a:ext cx="1005840" cy="1008701"/>
            <a:chOff x="-1764475" y="2514354"/>
            <a:chExt cx="1005840" cy="1008701"/>
          </a:xfrm>
        </p:grpSpPr>
        <p:sp>
          <p:nvSpPr>
            <p:cNvPr id="48" name="Oval 47">
              <a:extLst>
                <a:ext uri="{FF2B5EF4-FFF2-40B4-BE49-F238E27FC236}">
                  <a16:creationId xmlns:a16="http://schemas.microsoft.com/office/drawing/2014/main" id="{7FE59C78-473C-4A09-9096-1997C3A38512}"/>
                </a:ext>
              </a:extLst>
            </p:cNvPr>
            <p:cNvSpPr/>
            <p:nvPr/>
          </p:nvSpPr>
          <p:spPr>
            <a:xfrm>
              <a:off x="-1764475" y="2514354"/>
              <a:ext cx="1005840" cy="1008701"/>
            </a:xfrm>
            <a:prstGeom prst="ellipse">
              <a:avLst/>
            </a:prstGeom>
            <a:solidFill>
              <a:srgbClr val="EF48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Oval 49">
              <a:extLst>
                <a:ext uri="{FF2B5EF4-FFF2-40B4-BE49-F238E27FC236}">
                  <a16:creationId xmlns:a16="http://schemas.microsoft.com/office/drawing/2014/main" id="{7A9AEC09-2B47-433D-949F-6DC62937F776}"/>
                </a:ext>
              </a:extLst>
            </p:cNvPr>
            <p:cNvSpPr/>
            <p:nvPr/>
          </p:nvSpPr>
          <p:spPr>
            <a:xfrm>
              <a:off x="-1666503" y="2600055"/>
              <a:ext cx="809897" cy="8372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2" name="Graphic 51" descr="Boardroom">
              <a:extLst>
                <a:ext uri="{FF2B5EF4-FFF2-40B4-BE49-F238E27FC236}">
                  <a16:creationId xmlns:a16="http://schemas.microsoft.com/office/drawing/2014/main" id="{C3B3FE5F-3C51-4039-AFA4-F4D01C55A41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624041" y="2656218"/>
              <a:ext cx="724972" cy="724972"/>
            </a:xfrm>
            <a:prstGeom prst="rect">
              <a:avLst/>
            </a:prstGeom>
          </p:spPr>
        </p:pic>
      </p:grpSp>
    </p:spTree>
    <p:extLst>
      <p:ext uri="{BB962C8B-B14F-4D97-AF65-F5344CB8AC3E}">
        <p14:creationId xmlns:p14="http://schemas.microsoft.com/office/powerpoint/2010/main" val="16429370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0019E63-5F6A-4CE8-9887-780C39F7F473}"/>
              </a:ext>
            </a:extLst>
          </p:cNvPr>
          <p:cNvSpPr/>
          <p:nvPr/>
        </p:nvSpPr>
        <p:spPr>
          <a:xfrm rot="20980971">
            <a:off x="-557080" y="-1086917"/>
            <a:ext cx="9782523" cy="30800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close up of a logo&#10;&#10;Description generated with high confidence">
            <a:extLst>
              <a:ext uri="{FF2B5EF4-FFF2-40B4-BE49-F238E27FC236}">
                <a16:creationId xmlns:a16="http://schemas.microsoft.com/office/drawing/2014/main" id="{83B77F2B-090F-4F74-A330-846D3D8B30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8142" y="346236"/>
            <a:ext cx="3488377" cy="3280094"/>
          </a:xfrm>
          <a:prstGeom prst="rect">
            <a:avLst/>
          </a:prstGeom>
        </p:spPr>
      </p:pic>
      <p:sp>
        <p:nvSpPr>
          <p:cNvPr id="11" name="TextBox 10">
            <a:extLst>
              <a:ext uri="{FF2B5EF4-FFF2-40B4-BE49-F238E27FC236}">
                <a16:creationId xmlns:a16="http://schemas.microsoft.com/office/drawing/2014/main" id="{C0DF153C-97B4-4358-85D3-C70894322D6F}"/>
              </a:ext>
            </a:extLst>
          </p:cNvPr>
          <p:cNvSpPr txBox="1"/>
          <p:nvPr/>
        </p:nvSpPr>
        <p:spPr>
          <a:xfrm rot="20968667">
            <a:off x="1754457" y="1276700"/>
            <a:ext cx="7838983" cy="400110"/>
          </a:xfrm>
          <a:prstGeom prst="rect">
            <a:avLst/>
          </a:prstGeom>
          <a:noFill/>
        </p:spPr>
        <p:txBody>
          <a:bodyPr wrap="square" rtlCol="0">
            <a:spAutoFit/>
          </a:bodyPr>
          <a:lstStyle/>
          <a:p>
            <a:r>
              <a:rPr lang="en-US" sz="2000" dirty="0">
                <a:solidFill>
                  <a:schemeClr val="bg1"/>
                </a:solidFill>
                <a:latin typeface="Archer Bold" panose="02000000000000000000" pitchFamily="50" charset="0"/>
              </a:rPr>
              <a:t>Unleash</a:t>
            </a:r>
            <a:r>
              <a:rPr lang="en-US" sz="2000" b="1" dirty="0">
                <a:solidFill>
                  <a:schemeClr val="bg1"/>
                </a:solidFill>
                <a:latin typeface="Archer Medium" pitchFamily="50" charset="0"/>
              </a:rPr>
              <a:t> your inner hero!</a:t>
            </a:r>
          </a:p>
        </p:txBody>
      </p:sp>
      <p:sp>
        <p:nvSpPr>
          <p:cNvPr id="13" name="TextBox 12">
            <a:extLst>
              <a:ext uri="{FF2B5EF4-FFF2-40B4-BE49-F238E27FC236}">
                <a16:creationId xmlns:a16="http://schemas.microsoft.com/office/drawing/2014/main" id="{FBCF8353-D4D2-43FE-A151-40BFD1C20E26}"/>
              </a:ext>
            </a:extLst>
          </p:cNvPr>
          <p:cNvSpPr txBox="1"/>
          <p:nvPr/>
        </p:nvSpPr>
        <p:spPr>
          <a:xfrm>
            <a:off x="390424" y="3462826"/>
            <a:ext cx="8048082" cy="3200876"/>
          </a:xfrm>
          <a:prstGeom prst="rect">
            <a:avLst/>
          </a:prstGeom>
          <a:noFill/>
        </p:spPr>
        <p:txBody>
          <a:bodyPr wrap="square" rtlCol="0" anchor="t">
            <a:spAutoFit/>
          </a:bodyPr>
          <a:lstStyle/>
          <a:p>
            <a:r>
              <a:rPr lang="en-US" sz="5400" b="1" dirty="0">
                <a:solidFill>
                  <a:schemeClr val="tx2"/>
                </a:solidFill>
                <a:latin typeface="Adrianna Lt" panose="02000703030000020003" pitchFamily="50" charset="0"/>
              </a:rPr>
              <a:t>THANK YOU!</a:t>
            </a:r>
          </a:p>
          <a:p>
            <a:endParaRPr lang="en-US" sz="5400" b="1" dirty="0">
              <a:solidFill>
                <a:schemeClr val="tx2"/>
              </a:solidFill>
              <a:latin typeface="Adrianna Lt"/>
            </a:endParaRPr>
          </a:p>
          <a:p>
            <a:r>
              <a:rPr lang="en-US" sz="5400" b="1" dirty="0">
                <a:solidFill>
                  <a:schemeClr val="tx2"/>
                </a:solidFill>
                <a:latin typeface="Adrianna Lt"/>
              </a:rPr>
              <a:t>EnrollmentDay.org</a:t>
            </a:r>
          </a:p>
          <a:p>
            <a:r>
              <a:rPr lang="en-US" sz="2000" dirty="0">
                <a:solidFill>
                  <a:schemeClr val="tx2"/>
                </a:solidFill>
                <a:latin typeface="Archer Bold" panose="02000000000000000000" pitchFamily="50" charset="0"/>
              </a:rPr>
              <a:t>For more information, </a:t>
            </a:r>
          </a:p>
          <a:p>
            <a:r>
              <a:rPr lang="en-US" sz="2000" dirty="0">
                <a:solidFill>
                  <a:schemeClr val="tx2"/>
                </a:solidFill>
                <a:latin typeface="Archer Bold" panose="02000000000000000000" pitchFamily="50" charset="0"/>
              </a:rPr>
              <a:t>contact Safiya Raheem at sraheem@liveonny.org</a:t>
            </a:r>
            <a:endParaRPr lang="en-US" dirty="0">
              <a:solidFill>
                <a:schemeClr val="tx2"/>
              </a:solidFill>
              <a:latin typeface="Archer Bold" panose="02000000000000000000" pitchFamily="50" charset="0"/>
            </a:endParaRPr>
          </a:p>
        </p:txBody>
      </p:sp>
    </p:spTree>
    <p:extLst>
      <p:ext uri="{BB962C8B-B14F-4D97-AF65-F5344CB8AC3E}">
        <p14:creationId xmlns:p14="http://schemas.microsoft.com/office/powerpoint/2010/main" val="3920694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299A0DE-D572-492E-88A4-D70FF594D6F7}"/>
              </a:ext>
            </a:extLst>
          </p:cNvPr>
          <p:cNvSpPr txBox="1"/>
          <p:nvPr/>
        </p:nvSpPr>
        <p:spPr>
          <a:xfrm>
            <a:off x="443883" y="435006"/>
            <a:ext cx="7838983" cy="1754326"/>
          </a:xfrm>
          <a:prstGeom prst="rect">
            <a:avLst/>
          </a:prstGeom>
          <a:noFill/>
          <a:ln>
            <a:noFill/>
          </a:ln>
        </p:spPr>
        <p:txBody>
          <a:bodyPr wrap="square" rtlCol="0">
            <a:spAutoFit/>
          </a:bodyPr>
          <a:lstStyle/>
          <a:p>
            <a:r>
              <a:rPr lang="en-US" sz="5400" b="1" dirty="0">
                <a:solidFill>
                  <a:schemeClr val="bg1"/>
                </a:solidFill>
                <a:latin typeface="Adrianna Lt" panose="02000703030000020003" pitchFamily="50" charset="0"/>
              </a:rPr>
              <a:t>ENROLLMENT DAY </a:t>
            </a:r>
          </a:p>
          <a:p>
            <a:r>
              <a:rPr lang="en-US" sz="5400" b="1" dirty="0">
                <a:solidFill>
                  <a:schemeClr val="bg1"/>
                </a:solidFill>
                <a:latin typeface="Adrianna Lt" panose="02000703030000020003" pitchFamily="50" charset="0"/>
              </a:rPr>
              <a:t>DIGITAL TOOLKIT</a:t>
            </a:r>
          </a:p>
        </p:txBody>
      </p:sp>
      <p:cxnSp>
        <p:nvCxnSpPr>
          <p:cNvPr id="9" name="Straight Connector 8">
            <a:extLst>
              <a:ext uri="{FF2B5EF4-FFF2-40B4-BE49-F238E27FC236}">
                <a16:creationId xmlns:a16="http://schemas.microsoft.com/office/drawing/2014/main" id="{A0D714DC-B765-4804-857F-B935D7370948}"/>
              </a:ext>
            </a:extLst>
          </p:cNvPr>
          <p:cNvCxnSpPr/>
          <p:nvPr/>
        </p:nvCxnSpPr>
        <p:spPr>
          <a:xfrm>
            <a:off x="523783" y="330926"/>
            <a:ext cx="817633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FE511C3-72CA-469F-8B11-A92410F9C5B8}"/>
              </a:ext>
            </a:extLst>
          </p:cNvPr>
          <p:cNvCxnSpPr/>
          <p:nvPr/>
        </p:nvCxnSpPr>
        <p:spPr>
          <a:xfrm>
            <a:off x="523783" y="2189332"/>
            <a:ext cx="817633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E9719C6-3142-4D51-B13E-4012307E3D61}"/>
              </a:ext>
            </a:extLst>
          </p:cNvPr>
          <p:cNvSpPr txBox="1"/>
          <p:nvPr/>
        </p:nvSpPr>
        <p:spPr>
          <a:xfrm>
            <a:off x="443883" y="2556710"/>
            <a:ext cx="4154749" cy="3416320"/>
          </a:xfrm>
          <a:prstGeom prst="rect">
            <a:avLst/>
          </a:prstGeom>
          <a:noFill/>
        </p:spPr>
        <p:txBody>
          <a:bodyPr wrap="square" rtlCol="0">
            <a:spAutoFit/>
          </a:bodyPr>
          <a:lstStyle/>
          <a:p>
            <a:r>
              <a:rPr lang="en-US" dirty="0">
                <a:solidFill>
                  <a:schemeClr val="bg1"/>
                </a:solidFill>
                <a:latin typeface="Archer Book" panose="02000000000000000000" pitchFamily="50" charset="0"/>
              </a:rPr>
              <a:t>The Organ Donor Enrollment Day digital tool kit provides resources for LiveOnNY partners to educate, inform and inspire their community, their staff and the general public about the power of organ, eye and tissue donation. Together, we can sign up organ donors and save more lives! </a:t>
            </a:r>
          </a:p>
          <a:p>
            <a:endParaRPr lang="en-US" dirty="0">
              <a:solidFill>
                <a:schemeClr val="bg1"/>
              </a:solidFill>
              <a:latin typeface="Archer Book" panose="02000000000000000000" pitchFamily="50" charset="0"/>
            </a:endParaRPr>
          </a:p>
          <a:p>
            <a:r>
              <a:rPr lang="en-US" dirty="0">
                <a:solidFill>
                  <a:schemeClr val="bg1"/>
                </a:solidFill>
                <a:latin typeface="Archer Book" panose="02000000000000000000" pitchFamily="50" charset="0"/>
              </a:rPr>
              <a:t>The initiative is meant to bring hope to the nearly 10,000 New Yorkers currently waiting for a lifesaving organ transplant.</a:t>
            </a:r>
          </a:p>
        </p:txBody>
      </p:sp>
      <p:pic>
        <p:nvPicPr>
          <p:cNvPr id="13" name="Picture 12" descr="A close up of a logo&#10;&#10;Description generated with high confidence">
            <a:extLst>
              <a:ext uri="{FF2B5EF4-FFF2-40B4-BE49-F238E27FC236}">
                <a16:creationId xmlns:a16="http://schemas.microsoft.com/office/drawing/2014/main" id="{1966595A-42D0-49F0-991D-FA10B468CA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5549089" y="3710872"/>
            <a:ext cx="3488377" cy="3280094"/>
          </a:xfrm>
          <a:prstGeom prst="rect">
            <a:avLst/>
          </a:prstGeom>
        </p:spPr>
      </p:pic>
    </p:spTree>
    <p:extLst>
      <p:ext uri="{BB962C8B-B14F-4D97-AF65-F5344CB8AC3E}">
        <p14:creationId xmlns:p14="http://schemas.microsoft.com/office/powerpoint/2010/main" val="3474703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6DE1FAD-19D5-457A-A718-2EB0BCE3E407}"/>
              </a:ext>
            </a:extLst>
          </p:cNvPr>
          <p:cNvSpPr/>
          <p:nvPr/>
        </p:nvSpPr>
        <p:spPr>
          <a:xfrm rot="5400000">
            <a:off x="1238593" y="-794220"/>
            <a:ext cx="1192819" cy="3209763"/>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C9FB8ED-32F4-44FD-9CD3-301B43F5E96B}"/>
              </a:ext>
            </a:extLst>
          </p:cNvPr>
          <p:cNvSpPr/>
          <p:nvPr/>
        </p:nvSpPr>
        <p:spPr>
          <a:xfrm rot="5400000">
            <a:off x="5552737" y="-1898601"/>
            <a:ext cx="1192821" cy="541852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F070098-1D48-43F9-9EA1-37ED0878ABD6}"/>
              </a:ext>
            </a:extLst>
          </p:cNvPr>
          <p:cNvSpPr/>
          <p:nvPr/>
        </p:nvSpPr>
        <p:spPr>
          <a:xfrm rot="5400000">
            <a:off x="3838447" y="123622"/>
            <a:ext cx="3501508" cy="6538417"/>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This kit offers res.</a:t>
            </a:r>
          </a:p>
        </p:txBody>
      </p:sp>
      <p:sp>
        <p:nvSpPr>
          <p:cNvPr id="11" name="Rectangle 10">
            <a:extLst>
              <a:ext uri="{FF2B5EF4-FFF2-40B4-BE49-F238E27FC236}">
                <a16:creationId xmlns:a16="http://schemas.microsoft.com/office/drawing/2014/main" id="{724ED47E-E24B-46A2-BB66-96E4E8D8EB66}"/>
              </a:ext>
            </a:extLst>
          </p:cNvPr>
          <p:cNvSpPr/>
          <p:nvPr/>
        </p:nvSpPr>
        <p:spPr>
          <a:xfrm rot="5400000">
            <a:off x="6545319" y="4319859"/>
            <a:ext cx="1273679" cy="337410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58AB23F-B6B8-4E79-AB5C-6DFF096412C1}"/>
              </a:ext>
            </a:extLst>
          </p:cNvPr>
          <p:cNvSpPr/>
          <p:nvPr/>
        </p:nvSpPr>
        <p:spPr>
          <a:xfrm rot="5400000">
            <a:off x="2225770" y="3374414"/>
            <a:ext cx="1273683" cy="5264989"/>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4EBA3608-0418-443C-8A3E-7242C94CD2AD}"/>
              </a:ext>
            </a:extLst>
          </p:cNvPr>
          <p:cNvSpPr/>
          <p:nvPr/>
        </p:nvSpPr>
        <p:spPr>
          <a:xfrm>
            <a:off x="3578707" y="319362"/>
            <a:ext cx="5228475" cy="954107"/>
          </a:xfrm>
          <a:prstGeom prst="rect">
            <a:avLst/>
          </a:prstGeom>
        </p:spPr>
        <p:txBody>
          <a:bodyPr wrap="square" anchor="t">
            <a:spAutoFit/>
          </a:bodyPr>
          <a:lstStyle/>
          <a:p>
            <a:r>
              <a:rPr lang="en-US" sz="1400" dirty="0">
                <a:solidFill>
                  <a:srgbClr val="000000"/>
                </a:solidFill>
                <a:latin typeface="Archer Bold" panose="02000000000000000000" pitchFamily="50" charset="0"/>
                <a:ea typeface="Calibri" panose="020F0502020204030204" pitchFamily="34" charset="0"/>
                <a:cs typeface="Times New Roman" panose="02020603050405020304" pitchFamily="18" charset="0"/>
              </a:rPr>
              <a:t>OUR PARTNERS ARE KEY TO HELPING SAVE MORE LIVES!</a:t>
            </a:r>
          </a:p>
          <a:p>
            <a:r>
              <a:rPr lang="en-US" sz="1400" dirty="0">
                <a:solidFill>
                  <a:srgbClr val="000000"/>
                </a:solidFill>
                <a:latin typeface="Archer Book"/>
              </a:rPr>
              <a:t>With the event going digital, every opportunity and every touch point where we can provide education about donation is key to the success of the day. </a:t>
            </a:r>
            <a:endParaRPr lang="en-US" sz="1400" dirty="0">
              <a:solidFill>
                <a:srgbClr val="000000"/>
              </a:solidFill>
              <a:latin typeface="Archer Book" panose="02000000000000000000" pitchFamily="50" charset="0"/>
              <a:ea typeface="Calibri" panose="020F0502020204030204" pitchFamily="34" charset="0"/>
              <a:cs typeface="Times New Roman" panose="02020603050405020304" pitchFamily="18" charset="0"/>
            </a:endParaRPr>
          </a:p>
        </p:txBody>
      </p:sp>
      <p:sp>
        <p:nvSpPr>
          <p:cNvPr id="28" name="Rectangle 27">
            <a:extLst>
              <a:ext uri="{FF2B5EF4-FFF2-40B4-BE49-F238E27FC236}">
                <a16:creationId xmlns:a16="http://schemas.microsoft.com/office/drawing/2014/main" id="{59FB41A5-8B47-4D6D-AC2A-7F2F8F0081DD}"/>
              </a:ext>
            </a:extLst>
          </p:cNvPr>
          <p:cNvSpPr/>
          <p:nvPr/>
        </p:nvSpPr>
        <p:spPr>
          <a:xfrm rot="5400000">
            <a:off x="-475698" y="2347896"/>
            <a:ext cx="3492363" cy="208073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220" name="Picture 4" descr="Download HD R - Welker - Heart With Hands Icon White Png ...">
            <a:extLst>
              <a:ext uri="{FF2B5EF4-FFF2-40B4-BE49-F238E27FC236}">
                <a16:creationId xmlns:a16="http://schemas.microsoft.com/office/drawing/2014/main" id="{5DA734A8-7DFB-4EDB-BF9C-1983438C89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86429" y="5622862"/>
            <a:ext cx="808884" cy="71685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Loken Careers - Realize your strengths. Begin the hunt. Prepare ...">
            <a:extLst>
              <a:ext uri="{FF2B5EF4-FFF2-40B4-BE49-F238E27FC236}">
                <a16:creationId xmlns:a16="http://schemas.microsoft.com/office/drawing/2014/main" id="{5B7CB88A-6274-4C97-806C-D62C4B5665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245" y="3489389"/>
            <a:ext cx="1382483" cy="1382483"/>
          </a:xfrm>
          <a:prstGeom prst="rect">
            <a:avLst/>
          </a:prstGeom>
          <a:noFill/>
          <a:extLst>
            <a:ext uri="{909E8E84-426E-40DD-AFC4-6F175D3DCCD1}">
              <a14:hiddenFill xmlns:a14="http://schemas.microsoft.com/office/drawing/2010/main">
                <a:solidFill>
                  <a:srgbClr val="FFFFFF"/>
                </a:solidFill>
              </a14:hiddenFill>
            </a:ext>
          </a:extLst>
        </p:spPr>
      </p:pic>
      <p:sp>
        <p:nvSpPr>
          <p:cNvPr id="46" name="Oval 45">
            <a:extLst>
              <a:ext uri="{FF2B5EF4-FFF2-40B4-BE49-F238E27FC236}">
                <a16:creationId xmlns:a16="http://schemas.microsoft.com/office/drawing/2014/main" id="{DB3AD2D8-C0BB-47B3-B1A5-110D37B8E95F}"/>
              </a:ext>
            </a:extLst>
          </p:cNvPr>
          <p:cNvSpPr/>
          <p:nvPr/>
        </p:nvSpPr>
        <p:spPr>
          <a:xfrm>
            <a:off x="7361959" y="3619483"/>
            <a:ext cx="1005840" cy="1008701"/>
          </a:xfrm>
          <a:prstGeom prst="ellipse">
            <a:avLst/>
          </a:prstGeom>
          <a:solidFill>
            <a:srgbClr val="EF48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46">
            <a:extLst>
              <a:ext uri="{FF2B5EF4-FFF2-40B4-BE49-F238E27FC236}">
                <a16:creationId xmlns:a16="http://schemas.microsoft.com/office/drawing/2014/main" id="{2E099856-D25C-46A6-8A40-D5FC5B44D0A1}"/>
              </a:ext>
            </a:extLst>
          </p:cNvPr>
          <p:cNvSpPr>
            <a:spLocks noChangeAspect="1"/>
          </p:cNvSpPr>
          <p:nvPr/>
        </p:nvSpPr>
        <p:spPr>
          <a:xfrm>
            <a:off x="7441117" y="3700179"/>
            <a:ext cx="847524" cy="8473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C8B6ABA0-4C55-4C82-B10F-54152C81E529}"/>
              </a:ext>
            </a:extLst>
          </p:cNvPr>
          <p:cNvSpPr/>
          <p:nvPr/>
        </p:nvSpPr>
        <p:spPr>
          <a:xfrm>
            <a:off x="2974221" y="3611986"/>
            <a:ext cx="1005840" cy="1008701"/>
          </a:xfrm>
          <a:prstGeom prst="ellipse">
            <a:avLst/>
          </a:prstGeom>
          <a:solidFill>
            <a:srgbClr val="EF48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2A836211-F07E-4CDD-A4C6-194A7230EEB4}"/>
              </a:ext>
            </a:extLst>
          </p:cNvPr>
          <p:cNvSpPr/>
          <p:nvPr/>
        </p:nvSpPr>
        <p:spPr>
          <a:xfrm>
            <a:off x="5204245" y="2216545"/>
            <a:ext cx="1005840" cy="1008701"/>
          </a:xfrm>
          <a:prstGeom prst="ellipse">
            <a:avLst/>
          </a:prstGeom>
          <a:solidFill>
            <a:srgbClr val="EF48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A395961D-C9B1-420E-92B8-84B8AB750E7D}"/>
              </a:ext>
            </a:extLst>
          </p:cNvPr>
          <p:cNvSpPr/>
          <p:nvPr/>
        </p:nvSpPr>
        <p:spPr>
          <a:xfrm>
            <a:off x="5175185" y="3614772"/>
            <a:ext cx="1005840" cy="1005840"/>
          </a:xfrm>
          <a:prstGeom prst="ellipse">
            <a:avLst/>
          </a:prstGeom>
          <a:solidFill>
            <a:srgbClr val="EF48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FAADCB79-F115-46B1-A3BD-22C921ED4D60}"/>
              </a:ext>
            </a:extLst>
          </p:cNvPr>
          <p:cNvSpPr/>
          <p:nvPr/>
        </p:nvSpPr>
        <p:spPr>
          <a:xfrm>
            <a:off x="2972767" y="2216717"/>
            <a:ext cx="1005840" cy="1008701"/>
          </a:xfrm>
          <a:prstGeom prst="ellipse">
            <a:avLst/>
          </a:prstGeom>
          <a:solidFill>
            <a:srgbClr val="EF48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14" descr="email-icon-white-circle – Texas Standard Oil LLC">
            <a:extLst>
              <a:ext uri="{FF2B5EF4-FFF2-40B4-BE49-F238E27FC236}">
                <a16:creationId xmlns:a16="http://schemas.microsoft.com/office/drawing/2014/main" id="{B803B809-F269-42E4-8DA4-DB7F1B04FF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6809" y="2301621"/>
            <a:ext cx="857757" cy="85775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ocial-Icon | #DMWF Expo North America">
            <a:extLst>
              <a:ext uri="{FF2B5EF4-FFF2-40B4-BE49-F238E27FC236}">
                <a16:creationId xmlns:a16="http://schemas.microsoft.com/office/drawing/2014/main" id="{732E3D01-7686-41C6-BEF7-C2BC6F24EC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2136" y="3712408"/>
            <a:ext cx="830010" cy="83001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a:extLst>
              <a:ext uri="{FF2B5EF4-FFF2-40B4-BE49-F238E27FC236}">
                <a16:creationId xmlns:a16="http://schemas.microsoft.com/office/drawing/2014/main" id="{A51441C6-E30A-4A44-B8DA-9A062168F3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1513" y="3822731"/>
            <a:ext cx="693184" cy="552482"/>
          </a:xfrm>
          <a:prstGeom prst="rect">
            <a:avLst/>
          </a:prstGeom>
          <a:noFill/>
          <a:extLst>
            <a:ext uri="{909E8E84-426E-40DD-AFC4-6F175D3DCCD1}">
              <a14:hiddenFill xmlns:a14="http://schemas.microsoft.com/office/drawing/2010/main">
                <a:solidFill>
                  <a:srgbClr val="FFFFFF"/>
                </a:solidFill>
              </a14:hiddenFill>
            </a:ext>
          </a:extLst>
        </p:spPr>
      </p:pic>
      <p:sp>
        <p:nvSpPr>
          <p:cNvPr id="31" name="Oval 30">
            <a:extLst>
              <a:ext uri="{FF2B5EF4-FFF2-40B4-BE49-F238E27FC236}">
                <a16:creationId xmlns:a16="http://schemas.microsoft.com/office/drawing/2014/main" id="{D522ED0A-7AC5-4F40-91C8-364E4C475550}"/>
              </a:ext>
            </a:extLst>
          </p:cNvPr>
          <p:cNvSpPr/>
          <p:nvPr/>
        </p:nvSpPr>
        <p:spPr>
          <a:xfrm>
            <a:off x="7361959" y="2220449"/>
            <a:ext cx="1005840" cy="1008701"/>
          </a:xfrm>
          <a:prstGeom prst="ellipse">
            <a:avLst/>
          </a:prstGeom>
          <a:solidFill>
            <a:srgbClr val="EF48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7" name="Picture 4" descr="Search Icon White Png #134054 - Free Icons Library">
            <a:extLst>
              <a:ext uri="{FF2B5EF4-FFF2-40B4-BE49-F238E27FC236}">
                <a16:creationId xmlns:a16="http://schemas.microsoft.com/office/drawing/2014/main" id="{EC2B5009-8223-4B72-A3F7-CB4F1638AC6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35587" y="2445622"/>
            <a:ext cx="658585" cy="658585"/>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F5C5680E-9786-40B6-83AC-3FB41DF26221}"/>
              </a:ext>
            </a:extLst>
          </p:cNvPr>
          <p:cNvSpPr/>
          <p:nvPr/>
        </p:nvSpPr>
        <p:spPr>
          <a:xfrm>
            <a:off x="2694520" y="3211137"/>
            <a:ext cx="1500689" cy="430887"/>
          </a:xfrm>
          <a:prstGeom prst="rect">
            <a:avLst/>
          </a:prstGeom>
        </p:spPr>
        <p:txBody>
          <a:bodyPr wrap="square">
            <a:spAutoFit/>
          </a:bodyPr>
          <a:lstStyle/>
          <a:p>
            <a:pPr algn="ctr"/>
            <a:r>
              <a:rPr lang="en-US" sz="1100" dirty="0">
                <a:solidFill>
                  <a:srgbClr val="000000"/>
                </a:solidFill>
                <a:latin typeface="Archer Bold" panose="02000000000000000000" pitchFamily="50" charset="0"/>
              </a:rPr>
              <a:t>Email &amp; Newsletter Copy</a:t>
            </a:r>
          </a:p>
        </p:txBody>
      </p:sp>
      <p:sp>
        <p:nvSpPr>
          <p:cNvPr id="40" name="Rectangle 39">
            <a:extLst>
              <a:ext uri="{FF2B5EF4-FFF2-40B4-BE49-F238E27FC236}">
                <a16:creationId xmlns:a16="http://schemas.microsoft.com/office/drawing/2014/main" id="{DD327C2D-8655-40E5-A065-3F91E6962A62}"/>
              </a:ext>
            </a:extLst>
          </p:cNvPr>
          <p:cNvSpPr/>
          <p:nvPr/>
        </p:nvSpPr>
        <p:spPr>
          <a:xfrm>
            <a:off x="2720277" y="4654893"/>
            <a:ext cx="1513728" cy="430887"/>
          </a:xfrm>
          <a:prstGeom prst="rect">
            <a:avLst/>
          </a:prstGeom>
        </p:spPr>
        <p:txBody>
          <a:bodyPr wrap="square">
            <a:spAutoFit/>
          </a:bodyPr>
          <a:lstStyle/>
          <a:p>
            <a:pPr algn="ctr"/>
            <a:r>
              <a:rPr lang="en-US" sz="1100" dirty="0">
                <a:solidFill>
                  <a:srgbClr val="000000"/>
                </a:solidFill>
                <a:latin typeface="Archer Bold" panose="02000000000000000000" pitchFamily="50" charset="0"/>
              </a:rPr>
              <a:t>Social Media, Text </a:t>
            </a:r>
          </a:p>
          <a:p>
            <a:pPr algn="ctr"/>
            <a:r>
              <a:rPr lang="en-US" sz="1100" dirty="0">
                <a:solidFill>
                  <a:srgbClr val="000000"/>
                </a:solidFill>
                <a:latin typeface="Archer Bold" panose="02000000000000000000" pitchFamily="50" charset="0"/>
              </a:rPr>
              <a:t>&amp; Blogs</a:t>
            </a:r>
          </a:p>
        </p:txBody>
      </p:sp>
      <p:sp>
        <p:nvSpPr>
          <p:cNvPr id="41" name="Rectangle 40">
            <a:extLst>
              <a:ext uri="{FF2B5EF4-FFF2-40B4-BE49-F238E27FC236}">
                <a16:creationId xmlns:a16="http://schemas.microsoft.com/office/drawing/2014/main" id="{314A9969-7307-47B7-B270-8D1321AA7856}"/>
              </a:ext>
            </a:extLst>
          </p:cNvPr>
          <p:cNvSpPr/>
          <p:nvPr/>
        </p:nvSpPr>
        <p:spPr>
          <a:xfrm>
            <a:off x="5195445" y="4731837"/>
            <a:ext cx="965320" cy="276999"/>
          </a:xfrm>
          <a:prstGeom prst="rect">
            <a:avLst/>
          </a:prstGeom>
        </p:spPr>
        <p:txBody>
          <a:bodyPr wrap="square">
            <a:spAutoFit/>
          </a:bodyPr>
          <a:lstStyle/>
          <a:p>
            <a:pPr algn="ctr"/>
            <a:r>
              <a:rPr lang="en-US" sz="1200" dirty="0">
                <a:solidFill>
                  <a:srgbClr val="000000"/>
                </a:solidFill>
                <a:latin typeface="Archer Bold" panose="02000000000000000000" pitchFamily="50" charset="0"/>
              </a:rPr>
              <a:t>Videos</a:t>
            </a:r>
          </a:p>
        </p:txBody>
      </p:sp>
      <p:sp>
        <p:nvSpPr>
          <p:cNvPr id="42" name="Rectangle 41">
            <a:extLst>
              <a:ext uri="{FF2B5EF4-FFF2-40B4-BE49-F238E27FC236}">
                <a16:creationId xmlns:a16="http://schemas.microsoft.com/office/drawing/2014/main" id="{061D4A39-4266-4375-861B-F74A96B36D37}"/>
              </a:ext>
            </a:extLst>
          </p:cNvPr>
          <p:cNvSpPr/>
          <p:nvPr/>
        </p:nvSpPr>
        <p:spPr>
          <a:xfrm>
            <a:off x="7045053" y="3297743"/>
            <a:ext cx="1639653" cy="261610"/>
          </a:xfrm>
          <a:prstGeom prst="rect">
            <a:avLst/>
          </a:prstGeom>
        </p:spPr>
        <p:txBody>
          <a:bodyPr wrap="square">
            <a:spAutoFit/>
          </a:bodyPr>
          <a:lstStyle/>
          <a:p>
            <a:pPr algn="ctr"/>
            <a:r>
              <a:rPr lang="en-US" sz="1100" dirty="0">
                <a:solidFill>
                  <a:srgbClr val="000000"/>
                </a:solidFill>
                <a:latin typeface="Archer Bold" panose="02000000000000000000" pitchFamily="50" charset="0"/>
              </a:rPr>
              <a:t>Educational Materials</a:t>
            </a:r>
          </a:p>
        </p:txBody>
      </p:sp>
      <p:sp>
        <p:nvSpPr>
          <p:cNvPr id="43" name="Rectangle 42">
            <a:extLst>
              <a:ext uri="{FF2B5EF4-FFF2-40B4-BE49-F238E27FC236}">
                <a16:creationId xmlns:a16="http://schemas.microsoft.com/office/drawing/2014/main" id="{60296B2F-23F1-40A2-AB2A-535AA3FCF2F9}"/>
              </a:ext>
            </a:extLst>
          </p:cNvPr>
          <p:cNvSpPr/>
          <p:nvPr/>
        </p:nvSpPr>
        <p:spPr>
          <a:xfrm>
            <a:off x="4905651" y="3273157"/>
            <a:ext cx="1552992" cy="261610"/>
          </a:xfrm>
          <a:prstGeom prst="rect">
            <a:avLst/>
          </a:prstGeom>
        </p:spPr>
        <p:txBody>
          <a:bodyPr wrap="square">
            <a:spAutoFit/>
          </a:bodyPr>
          <a:lstStyle/>
          <a:p>
            <a:pPr algn="ctr"/>
            <a:r>
              <a:rPr lang="en-US" sz="1100" dirty="0">
                <a:solidFill>
                  <a:srgbClr val="000000"/>
                </a:solidFill>
                <a:latin typeface="Archer Bold" panose="02000000000000000000" pitchFamily="50" charset="0"/>
              </a:rPr>
              <a:t>Tabling</a:t>
            </a:r>
          </a:p>
        </p:txBody>
      </p:sp>
      <p:sp>
        <p:nvSpPr>
          <p:cNvPr id="44" name="Rectangle 43">
            <a:extLst>
              <a:ext uri="{FF2B5EF4-FFF2-40B4-BE49-F238E27FC236}">
                <a16:creationId xmlns:a16="http://schemas.microsoft.com/office/drawing/2014/main" id="{C6958E73-510A-4EAB-948F-D90BB83CF9AB}"/>
              </a:ext>
            </a:extLst>
          </p:cNvPr>
          <p:cNvSpPr/>
          <p:nvPr/>
        </p:nvSpPr>
        <p:spPr>
          <a:xfrm>
            <a:off x="7068897" y="4621216"/>
            <a:ext cx="1710837" cy="479953"/>
          </a:xfrm>
          <a:prstGeom prst="rect">
            <a:avLst/>
          </a:prstGeom>
        </p:spPr>
        <p:txBody>
          <a:bodyPr wrap="square">
            <a:spAutoFit/>
          </a:bodyPr>
          <a:lstStyle/>
          <a:p>
            <a:pPr algn="ctr"/>
            <a:r>
              <a:rPr lang="en-US" sz="1200" dirty="0">
                <a:solidFill>
                  <a:srgbClr val="000000"/>
                </a:solidFill>
                <a:latin typeface="Archer Bold" panose="02000000000000000000" pitchFamily="50" charset="0"/>
              </a:rPr>
              <a:t>Graphics: Posters, Screensavers, Flyers</a:t>
            </a:r>
          </a:p>
        </p:txBody>
      </p:sp>
      <p:sp>
        <p:nvSpPr>
          <p:cNvPr id="45" name="Rectangle 44">
            <a:extLst>
              <a:ext uri="{FF2B5EF4-FFF2-40B4-BE49-F238E27FC236}">
                <a16:creationId xmlns:a16="http://schemas.microsoft.com/office/drawing/2014/main" id="{582158BA-AAEF-4C63-B7AF-DB4C465BD54F}"/>
              </a:ext>
            </a:extLst>
          </p:cNvPr>
          <p:cNvSpPr/>
          <p:nvPr/>
        </p:nvSpPr>
        <p:spPr>
          <a:xfrm>
            <a:off x="274790" y="5421826"/>
            <a:ext cx="5041918" cy="954107"/>
          </a:xfrm>
          <a:prstGeom prst="rect">
            <a:avLst/>
          </a:prstGeom>
        </p:spPr>
        <p:txBody>
          <a:bodyPr wrap="square" anchor="t">
            <a:spAutoFit/>
          </a:bodyPr>
          <a:lstStyle/>
          <a:p>
            <a:r>
              <a:rPr lang="en-US" sz="1400" dirty="0">
                <a:solidFill>
                  <a:srgbClr val="000000"/>
                </a:solidFill>
                <a:latin typeface="Archer Bold" panose="02000000000000000000" pitchFamily="50" charset="0"/>
              </a:rPr>
              <a:t>INSPIRE ENROLLMENT &amp; TRACK YOUR PROGRESS</a:t>
            </a:r>
          </a:p>
          <a:p>
            <a:r>
              <a:rPr lang="en-US" sz="1400">
                <a:solidFill>
                  <a:srgbClr val="000000"/>
                </a:solidFill>
                <a:latin typeface="Archer Book"/>
              </a:rPr>
              <a:t>Partners will be provided a unique link to track enrollments. </a:t>
            </a:r>
            <a:r>
              <a:rPr lang="en-US" sz="1400" dirty="0">
                <a:solidFill>
                  <a:srgbClr val="000000"/>
                </a:solidFill>
                <a:latin typeface="Archer Book"/>
              </a:rPr>
              <a:t>Partners with the most enrollments in their respective category will receive a plaque. </a:t>
            </a:r>
            <a:endParaRPr lang="en-US" sz="1200" dirty="0">
              <a:solidFill>
                <a:srgbClr val="000000"/>
              </a:solidFill>
            </a:endParaRPr>
          </a:p>
        </p:txBody>
      </p:sp>
      <p:pic>
        <p:nvPicPr>
          <p:cNvPr id="9228" name="Picture 12" descr="key icon white png - Clip Art Library">
            <a:extLst>
              <a:ext uri="{FF2B5EF4-FFF2-40B4-BE49-F238E27FC236}">
                <a16:creationId xmlns:a16="http://schemas.microsoft.com/office/drawing/2014/main" id="{A084A10B-BCC9-49FE-917D-61D22344A3C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9498450">
            <a:off x="2409864" y="569132"/>
            <a:ext cx="1047950" cy="450291"/>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49">
            <a:extLst>
              <a:ext uri="{FF2B5EF4-FFF2-40B4-BE49-F238E27FC236}">
                <a16:creationId xmlns:a16="http://schemas.microsoft.com/office/drawing/2014/main" id="{172F4971-4ECA-48D5-AF19-43CF32DC59B3}"/>
              </a:ext>
            </a:extLst>
          </p:cNvPr>
          <p:cNvSpPr/>
          <p:nvPr/>
        </p:nvSpPr>
        <p:spPr>
          <a:xfrm>
            <a:off x="230119" y="1794719"/>
            <a:ext cx="2080732" cy="1384995"/>
          </a:xfrm>
          <a:prstGeom prst="rect">
            <a:avLst/>
          </a:prstGeom>
        </p:spPr>
        <p:txBody>
          <a:bodyPr wrap="square">
            <a:spAutoFit/>
          </a:bodyPr>
          <a:lstStyle/>
          <a:p>
            <a:pPr marL="91440"/>
            <a:r>
              <a:rPr lang="en-US" sz="2800" b="1" dirty="0">
                <a:solidFill>
                  <a:schemeClr val="bg1"/>
                </a:solidFill>
                <a:latin typeface="Adrianna Lt" panose="02000703030000020003" pitchFamily="50" charset="0"/>
                <a:ea typeface="Calibri" panose="020F0502020204030204" pitchFamily="34" charset="0"/>
                <a:cs typeface="Times New Roman" panose="02020603050405020304" pitchFamily="18" charset="0"/>
              </a:rPr>
              <a:t>HELP US AMPLIFY</a:t>
            </a:r>
          </a:p>
          <a:p>
            <a:endParaRPr lang="en-US" sz="2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1" name="Rectangle 50">
            <a:extLst>
              <a:ext uri="{FF2B5EF4-FFF2-40B4-BE49-F238E27FC236}">
                <a16:creationId xmlns:a16="http://schemas.microsoft.com/office/drawing/2014/main" id="{946E54E6-1703-409A-9A70-0CC54D657DBA}"/>
              </a:ext>
            </a:extLst>
          </p:cNvPr>
          <p:cNvSpPr/>
          <p:nvPr/>
        </p:nvSpPr>
        <p:spPr>
          <a:xfrm>
            <a:off x="230119" y="369026"/>
            <a:ext cx="2460347" cy="954107"/>
          </a:xfrm>
          <a:prstGeom prst="rect">
            <a:avLst/>
          </a:prstGeom>
        </p:spPr>
        <p:txBody>
          <a:bodyPr wrap="square">
            <a:spAutoFit/>
          </a:bodyPr>
          <a:lstStyle/>
          <a:p>
            <a:pPr marL="91440"/>
            <a:r>
              <a:rPr lang="en-US" sz="2800" b="1" dirty="0">
                <a:solidFill>
                  <a:schemeClr val="bg1"/>
                </a:solidFill>
                <a:latin typeface="Adrianna Lt" panose="02000703030000020003" pitchFamily="50" charset="0"/>
                <a:ea typeface="Calibri" panose="020F0502020204030204" pitchFamily="34" charset="0"/>
                <a:cs typeface="Times New Roman" panose="02020603050405020304" pitchFamily="18" charset="0"/>
              </a:rPr>
              <a:t>THE KEY TO SUCCESS</a:t>
            </a:r>
            <a:endParaRPr lang="en-US" sz="2800" dirty="0">
              <a:solidFill>
                <a:schemeClr val="bg1"/>
              </a:solidFill>
              <a:latin typeface="Adrianna Lt" panose="02000703030000020003" pitchFamily="50" charset="0"/>
              <a:ea typeface="Calibri" panose="020F0502020204030204" pitchFamily="34" charset="0"/>
              <a:cs typeface="Times New Roman" panose="02020603050405020304" pitchFamily="18" charset="0"/>
            </a:endParaRPr>
          </a:p>
        </p:txBody>
      </p:sp>
      <p:sp>
        <p:nvSpPr>
          <p:cNvPr id="52" name="Rectangle 51">
            <a:extLst>
              <a:ext uri="{FF2B5EF4-FFF2-40B4-BE49-F238E27FC236}">
                <a16:creationId xmlns:a16="http://schemas.microsoft.com/office/drawing/2014/main" id="{D3C469DB-760D-475A-9865-0E611B4235F2}"/>
              </a:ext>
            </a:extLst>
          </p:cNvPr>
          <p:cNvSpPr/>
          <p:nvPr/>
        </p:nvSpPr>
        <p:spPr>
          <a:xfrm>
            <a:off x="5509175" y="5656191"/>
            <a:ext cx="3175531" cy="707886"/>
          </a:xfrm>
          <a:prstGeom prst="rect">
            <a:avLst/>
          </a:prstGeom>
        </p:spPr>
        <p:txBody>
          <a:bodyPr wrap="square">
            <a:spAutoFit/>
          </a:bodyPr>
          <a:lstStyle/>
          <a:p>
            <a:pPr marL="91440"/>
            <a:r>
              <a:rPr lang="en-US" sz="2000" b="1" dirty="0">
                <a:solidFill>
                  <a:schemeClr val="bg1"/>
                </a:solidFill>
                <a:latin typeface="Adrianna Lt" panose="02000703030000020003" pitchFamily="50" charset="0"/>
                <a:ea typeface="Calibri" panose="020F0502020204030204" pitchFamily="34" charset="0"/>
                <a:cs typeface="Times New Roman" panose="02020603050405020304" pitchFamily="18" charset="0"/>
              </a:rPr>
              <a:t>SIGN UP ORGAN </a:t>
            </a:r>
          </a:p>
          <a:p>
            <a:pPr marL="91440"/>
            <a:r>
              <a:rPr lang="en-US" sz="2000" b="1" dirty="0">
                <a:solidFill>
                  <a:schemeClr val="bg1"/>
                </a:solidFill>
                <a:latin typeface="Adrianna Lt" panose="02000703030000020003" pitchFamily="50" charset="0"/>
                <a:ea typeface="Calibri" panose="020F0502020204030204" pitchFamily="34" charset="0"/>
                <a:cs typeface="Times New Roman" panose="02020603050405020304" pitchFamily="18" charset="0"/>
              </a:rPr>
              <a:t>DONORS ONLINE</a:t>
            </a:r>
            <a:endParaRPr lang="en-US" sz="2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6" name="Rectangle 25">
            <a:extLst>
              <a:ext uri="{FF2B5EF4-FFF2-40B4-BE49-F238E27FC236}">
                <a16:creationId xmlns:a16="http://schemas.microsoft.com/office/drawing/2014/main" id="{C4664FAD-E7FE-44AF-AAE2-F8EC1A0467EC}"/>
              </a:ext>
            </a:extLst>
          </p:cNvPr>
          <p:cNvSpPr/>
          <p:nvPr/>
        </p:nvSpPr>
        <p:spPr>
          <a:xfrm>
            <a:off x="2463775" y="1658283"/>
            <a:ext cx="6063929" cy="523220"/>
          </a:xfrm>
          <a:prstGeom prst="rect">
            <a:avLst/>
          </a:prstGeom>
        </p:spPr>
        <p:txBody>
          <a:bodyPr wrap="square" anchor="t">
            <a:spAutoFit/>
          </a:bodyPr>
          <a:lstStyle/>
          <a:p>
            <a:r>
              <a:rPr lang="en-US" sz="1400" dirty="0">
                <a:solidFill>
                  <a:srgbClr val="000000"/>
                </a:solidFill>
                <a:latin typeface="Archer Book"/>
              </a:rPr>
              <a:t>Leverage all communication channels to provide education and sign up organ donors with the materials provided in this tool kit. Materials include:</a:t>
            </a:r>
          </a:p>
        </p:txBody>
      </p:sp>
      <p:pic>
        <p:nvPicPr>
          <p:cNvPr id="48" name="Graphic 47" descr="Document">
            <a:extLst>
              <a:ext uri="{FF2B5EF4-FFF2-40B4-BE49-F238E27FC236}">
                <a16:creationId xmlns:a16="http://schemas.microsoft.com/office/drawing/2014/main" id="{E945E432-709A-4BE3-8220-A912A28043D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5407645" y="2421375"/>
            <a:ext cx="599041" cy="599041"/>
          </a:xfrm>
          <a:prstGeom prst="rect">
            <a:avLst/>
          </a:prstGeom>
        </p:spPr>
      </p:pic>
      <p:pic>
        <p:nvPicPr>
          <p:cNvPr id="49" name="Graphic 48" descr="Images">
            <a:extLst>
              <a:ext uri="{FF2B5EF4-FFF2-40B4-BE49-F238E27FC236}">
                <a16:creationId xmlns:a16="http://schemas.microsoft.com/office/drawing/2014/main" id="{9A1CA034-F38F-4CFF-A4F9-5C40A0A4DED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7565359" y="3824313"/>
            <a:ext cx="599041" cy="599041"/>
          </a:xfrm>
          <a:prstGeom prst="rect">
            <a:avLst/>
          </a:prstGeom>
        </p:spPr>
      </p:pic>
      <p:pic>
        <p:nvPicPr>
          <p:cNvPr id="4" name="Picture 3">
            <a:extLst>
              <a:ext uri="{FF2B5EF4-FFF2-40B4-BE49-F238E27FC236}">
                <a16:creationId xmlns:a16="http://schemas.microsoft.com/office/drawing/2014/main" id="{55E2E7CA-D44E-4A8B-96FB-18E51400C4AB}"/>
              </a:ext>
            </a:extLst>
          </p:cNvPr>
          <p:cNvPicPr>
            <a:picLocks noChangeAspect="1"/>
          </p:cNvPicPr>
          <p:nvPr/>
        </p:nvPicPr>
        <p:blipFill rotWithShape="1">
          <a:blip r:embed="rId13">
            <a:extLst>
              <a:ext uri="{28A0092B-C50C-407E-A947-70E740481C1C}">
                <a14:useLocalDpi xmlns:a14="http://schemas.microsoft.com/office/drawing/2010/main" val="0"/>
              </a:ext>
            </a:extLst>
          </a:blip>
          <a:srcRect t="49179"/>
          <a:stretch/>
        </p:blipFill>
        <p:spPr>
          <a:xfrm>
            <a:off x="5364800" y="2750184"/>
            <a:ext cx="684731" cy="264292"/>
          </a:xfrm>
          <a:prstGeom prst="rect">
            <a:avLst/>
          </a:prstGeom>
        </p:spPr>
      </p:pic>
      <p:pic>
        <p:nvPicPr>
          <p:cNvPr id="9" name="Graphic 8" descr="Woman outline">
            <a:extLst>
              <a:ext uri="{FF2B5EF4-FFF2-40B4-BE49-F238E27FC236}">
                <a16:creationId xmlns:a16="http://schemas.microsoft.com/office/drawing/2014/main" id="{AE47F52F-A2F4-4D5F-952E-09740D012DD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264418" y="2459807"/>
            <a:ext cx="599041" cy="545534"/>
          </a:xfrm>
          <a:prstGeom prst="rect">
            <a:avLst/>
          </a:prstGeom>
        </p:spPr>
      </p:pic>
      <p:pic>
        <p:nvPicPr>
          <p:cNvPr id="14" name="Graphic 13" descr="Woman Shrugging outline">
            <a:extLst>
              <a:ext uri="{FF2B5EF4-FFF2-40B4-BE49-F238E27FC236}">
                <a16:creationId xmlns:a16="http://schemas.microsoft.com/office/drawing/2014/main" id="{6BCA4E66-C1B7-446B-B867-C0CDC5428F6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589075" y="2397503"/>
            <a:ext cx="542222" cy="542222"/>
          </a:xfrm>
          <a:prstGeom prst="rect">
            <a:avLst/>
          </a:prstGeom>
        </p:spPr>
      </p:pic>
    </p:spTree>
    <p:extLst>
      <p:ext uri="{BB962C8B-B14F-4D97-AF65-F5344CB8AC3E}">
        <p14:creationId xmlns:p14="http://schemas.microsoft.com/office/powerpoint/2010/main" val="20051737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6DE1FAD-19D5-457A-A718-2EB0BCE3E407}"/>
              </a:ext>
            </a:extLst>
          </p:cNvPr>
          <p:cNvSpPr/>
          <p:nvPr/>
        </p:nvSpPr>
        <p:spPr>
          <a:xfrm>
            <a:off x="0" y="0"/>
            <a:ext cx="200297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44C78A43-580D-427E-AD9B-342886775380}"/>
              </a:ext>
            </a:extLst>
          </p:cNvPr>
          <p:cNvSpPr txBox="1"/>
          <p:nvPr/>
        </p:nvSpPr>
        <p:spPr>
          <a:xfrm rot="16200000">
            <a:off x="-1582784" y="3617855"/>
            <a:ext cx="5168538" cy="1015663"/>
          </a:xfrm>
          <a:prstGeom prst="rect">
            <a:avLst/>
          </a:prstGeom>
          <a:noFill/>
        </p:spPr>
        <p:txBody>
          <a:bodyPr wrap="square" rtlCol="0">
            <a:spAutoFit/>
          </a:bodyPr>
          <a:lstStyle/>
          <a:p>
            <a:r>
              <a:rPr lang="en-US" sz="6000" b="1" dirty="0">
                <a:solidFill>
                  <a:schemeClr val="bg1"/>
                </a:solidFill>
                <a:latin typeface="Adrianna Lt" panose="02000703030000020003" pitchFamily="50" charset="0"/>
              </a:rPr>
              <a:t>EMAIL COPY</a:t>
            </a:r>
          </a:p>
        </p:txBody>
      </p:sp>
      <p:pic>
        <p:nvPicPr>
          <p:cNvPr id="1038" name="Picture 14" descr="email-icon-white-circle – Texas Standard Oil LLC">
            <a:extLst>
              <a:ext uri="{FF2B5EF4-FFF2-40B4-BE49-F238E27FC236}">
                <a16:creationId xmlns:a16="http://schemas.microsoft.com/office/drawing/2014/main" id="{5B4C2410-DDCA-40A6-8F72-F4A3B2ECE3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963" y="328328"/>
            <a:ext cx="1065044" cy="106504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B719D10-B3DB-4C67-B323-23575474FF45}"/>
              </a:ext>
            </a:extLst>
          </p:cNvPr>
          <p:cNvSpPr/>
          <p:nvPr/>
        </p:nvSpPr>
        <p:spPr>
          <a:xfrm>
            <a:off x="2263215" y="666882"/>
            <a:ext cx="6238074" cy="5929508"/>
          </a:xfrm>
          <a:prstGeom prst="rect">
            <a:avLst/>
          </a:prstGeom>
        </p:spPr>
        <p:txBody>
          <a:bodyPr wrap="square" anchor="t">
            <a:spAutoFit/>
          </a:bodyPr>
          <a:lstStyle/>
          <a:p>
            <a:pPr>
              <a:tabLst>
                <a:tab pos="2971800" algn="ctr"/>
                <a:tab pos="5943600" algn="r"/>
              </a:tabLst>
            </a:pPr>
            <a:r>
              <a:rPr lang="en-US" sz="1100" b="1" dirty="0">
                <a:solidFill>
                  <a:srgbClr val="000000"/>
                </a:solidFill>
                <a:latin typeface="Archer Book" panose="02000000000000000000" pitchFamily="50" charset="0"/>
                <a:ea typeface="Times New Roman" panose="02020603050405020304" pitchFamily="18" charset="0"/>
                <a:cs typeface="Times New Roman" panose="02020603050405020304" pitchFamily="18" charset="0"/>
              </a:rPr>
              <a:t>Subject: Save Lives on Organ Donor Enrollment Day! </a:t>
            </a:r>
            <a:endParaRPr lang="en-US" sz="1100" dirty="0">
              <a:solidFill>
                <a:srgbClr val="000000"/>
              </a:solidFill>
              <a:latin typeface="Archer Book" panose="02000000000000000000" pitchFamily="50" charset="0"/>
              <a:ea typeface="Calibri" panose="020F0502020204030204" pitchFamily="34" charset="0"/>
              <a:cs typeface="Times New Roman" panose="02020603050405020304" pitchFamily="18" charset="0"/>
            </a:endParaRPr>
          </a:p>
          <a:p>
            <a:endParaRPr lang="en-US" sz="1100" dirty="0">
              <a:solidFill>
                <a:srgbClr val="000000"/>
              </a:solidFill>
              <a:latin typeface="Archer Book" panose="02000000000000000000" pitchFamily="50" charset="0"/>
              <a:ea typeface="Calibri" panose="020F0502020204030204" pitchFamily="34" charset="0"/>
            </a:endParaRPr>
          </a:p>
          <a:p>
            <a:r>
              <a:rPr lang="en-US" sz="1100" dirty="0">
                <a:solidFill>
                  <a:srgbClr val="000000"/>
                </a:solidFill>
                <a:latin typeface="Archer Book" panose="02000000000000000000" pitchFamily="50" charset="0"/>
                <a:ea typeface="Calibri" panose="020F0502020204030204" pitchFamily="34" charset="0"/>
              </a:rPr>
              <a:t>On Thursday October 7</a:t>
            </a:r>
            <a:r>
              <a:rPr lang="en-US" sz="1100" baseline="30000" dirty="0">
                <a:solidFill>
                  <a:srgbClr val="000000"/>
                </a:solidFill>
                <a:latin typeface="Archer Book" panose="02000000000000000000" pitchFamily="50" charset="0"/>
                <a:ea typeface="Calibri" panose="020F0502020204030204" pitchFamily="34" charset="0"/>
              </a:rPr>
              <a:t>th</a:t>
            </a:r>
            <a:r>
              <a:rPr lang="en-US" sz="1100" dirty="0">
                <a:solidFill>
                  <a:srgbClr val="000000"/>
                </a:solidFill>
                <a:latin typeface="Archer Book" panose="02000000000000000000" pitchFamily="50" charset="0"/>
                <a:ea typeface="Calibri" panose="020F0502020204030204" pitchFamily="34" charset="0"/>
              </a:rPr>
              <a:t>, </a:t>
            </a:r>
            <a:r>
              <a:rPr lang="en-US" sz="1100" dirty="0">
                <a:solidFill>
                  <a:srgbClr val="000000"/>
                </a:solidFill>
                <a:highlight>
                  <a:srgbClr val="FFFF00"/>
                </a:highlight>
                <a:latin typeface="Archer Book" panose="02000000000000000000" pitchFamily="50" charset="0"/>
                <a:ea typeface="Calibri" panose="020F0502020204030204" pitchFamily="34" charset="0"/>
              </a:rPr>
              <a:t>[insert organization name]</a:t>
            </a:r>
            <a:r>
              <a:rPr lang="en-US" sz="1100" dirty="0">
                <a:solidFill>
                  <a:srgbClr val="000000"/>
                </a:solidFill>
                <a:latin typeface="Archer Book" panose="02000000000000000000" pitchFamily="50" charset="0"/>
                <a:ea typeface="Calibri" panose="020F0502020204030204" pitchFamily="34" charset="0"/>
              </a:rPr>
              <a:t> will be joining forces with </a:t>
            </a:r>
            <a:r>
              <a:rPr lang="en-US" sz="1100" b="1" dirty="0">
                <a:solidFill>
                  <a:srgbClr val="000000"/>
                </a:solidFill>
                <a:latin typeface="Archer Book" panose="02000000000000000000" pitchFamily="50" charset="0"/>
                <a:ea typeface="Calibri" panose="020F0502020204030204" pitchFamily="34" charset="0"/>
              </a:rPr>
              <a:t>LiveOn</a:t>
            </a:r>
            <a:r>
              <a:rPr lang="en-US" sz="1100" dirty="0">
                <a:solidFill>
                  <a:srgbClr val="000000"/>
                </a:solidFill>
                <a:latin typeface="Archer Book" panose="02000000000000000000" pitchFamily="50" charset="0"/>
                <a:ea typeface="Calibri" panose="020F0502020204030204" pitchFamily="34" charset="0"/>
              </a:rPr>
              <a:t>NY to make a difference in the lives of New Yorkers. </a:t>
            </a:r>
          </a:p>
          <a:p>
            <a:endParaRPr lang="en-US" sz="1100" dirty="0">
              <a:solidFill>
                <a:srgbClr val="000000"/>
              </a:solidFill>
              <a:latin typeface="Archer Book" panose="02000000000000000000" pitchFamily="50" charset="0"/>
              <a:ea typeface="Calibri" panose="020F0502020204030204" pitchFamily="34" charset="0"/>
            </a:endParaRPr>
          </a:p>
          <a:p>
            <a:r>
              <a:rPr lang="en-US" sz="1100" dirty="0">
                <a:solidFill>
                  <a:srgbClr val="000000"/>
                </a:solidFill>
                <a:latin typeface="Archer Book"/>
              </a:rPr>
              <a:t>Did you know that nearly 10,000 children and adults in New York are currently waiting for a lifesaving organ transplant? These are our friends, family, and neighbors who need our help. Every day, a New Yorker dies because the transplant they needed did not come soon enough.  </a:t>
            </a:r>
            <a:endParaRPr lang="en-US" sz="1100" dirty="0">
              <a:solidFill>
                <a:srgbClr val="000000"/>
              </a:solidFill>
              <a:latin typeface="Archer Book" panose="02000000000000000000" pitchFamily="50" charset="0"/>
            </a:endParaRPr>
          </a:p>
          <a:p>
            <a:endParaRPr lang="en-US" sz="1100" dirty="0">
              <a:solidFill>
                <a:srgbClr val="000000"/>
              </a:solidFill>
              <a:latin typeface="Archer Book" panose="02000000000000000000" pitchFamily="50" charset="0"/>
            </a:endParaRPr>
          </a:p>
          <a:p>
            <a:r>
              <a:rPr lang="en-US" sz="1100" dirty="0">
                <a:solidFill>
                  <a:srgbClr val="000000"/>
                </a:solidFill>
                <a:latin typeface="Archer Book"/>
                <a:ea typeface="Calibri" panose="020F0502020204030204" pitchFamily="34" charset="0"/>
              </a:rPr>
              <a:t>To help change this, we will join </a:t>
            </a:r>
            <a:r>
              <a:rPr lang="en-US" sz="1100" b="1" dirty="0">
                <a:solidFill>
                  <a:srgbClr val="000000"/>
                </a:solidFill>
                <a:latin typeface="Archer Book"/>
                <a:ea typeface="Calibri" panose="020F0502020204030204" pitchFamily="34" charset="0"/>
              </a:rPr>
              <a:t>LiveOn</a:t>
            </a:r>
            <a:r>
              <a:rPr lang="en-US" sz="1100" dirty="0">
                <a:solidFill>
                  <a:srgbClr val="000000"/>
                </a:solidFill>
                <a:latin typeface="Archer Book"/>
                <a:ea typeface="Calibri" panose="020F0502020204030204" pitchFamily="34" charset="0"/>
              </a:rPr>
              <a:t>NY and hundreds of others for New York’s seventh annual </a:t>
            </a:r>
            <a:r>
              <a:rPr lang="en-US" sz="1100" u="sng" dirty="0">
                <a:solidFill>
                  <a:srgbClr val="000000"/>
                </a:solidFill>
                <a:latin typeface="Archer Book"/>
                <a:ea typeface="Calibri" panose="020F0502020204030204" pitchFamily="34" charset="0"/>
                <a:hlinkClick r:id="rId3">
                  <a:extLst>
                    <a:ext uri="{A12FA001-AC4F-418D-AE19-62706E023703}">
                      <ahyp:hlinkClr xmlns:ahyp="http://schemas.microsoft.com/office/drawing/2018/hyperlinkcolor" val="tx"/>
                    </a:ext>
                  </a:extLst>
                </a:hlinkClick>
              </a:rPr>
              <a:t>Organ Donor Enrollment Day</a:t>
            </a:r>
            <a:r>
              <a:rPr lang="en-US" sz="1100" dirty="0">
                <a:solidFill>
                  <a:srgbClr val="000000"/>
                </a:solidFill>
                <a:latin typeface="Archer Book"/>
                <a:ea typeface="Calibri" panose="020F0502020204030204" pitchFamily="34" charset="0"/>
              </a:rPr>
              <a:t>. It’s a single to day to ask everyone to consider becoming a lifesaving organ donor. It’s easy to do online and only take a couple of minutes.</a:t>
            </a:r>
          </a:p>
          <a:p>
            <a:endParaRPr lang="en-US" sz="1100" dirty="0">
              <a:solidFill>
                <a:srgbClr val="000000"/>
              </a:solidFill>
              <a:latin typeface="Archer Book"/>
              <a:ea typeface="Calibri" panose="020F0502020204030204" pitchFamily="34" charset="0"/>
            </a:endParaRPr>
          </a:p>
          <a:p>
            <a:r>
              <a:rPr lang="en-US" sz="1100" dirty="0">
                <a:solidFill>
                  <a:srgbClr val="000000"/>
                </a:solidFill>
                <a:latin typeface="Archer Book"/>
                <a:ea typeface="Calibri" panose="020F0502020204030204" pitchFamily="34" charset="0"/>
              </a:rPr>
              <a:t>Consider signing up as a lifesaving organ donor and encourage friends and family to do the same. Together we can help save even more lives! Click on the below link and take 2 minutes to help. One organ donor can save up to eight lives!</a:t>
            </a:r>
          </a:p>
          <a:p>
            <a:pPr>
              <a:lnSpc>
                <a:spcPct val="107000"/>
              </a:lnSpc>
              <a:spcAft>
                <a:spcPts val="800"/>
              </a:spcAft>
            </a:pPr>
            <a:endParaRPr lang="en-US" sz="1100" dirty="0">
              <a:solidFill>
                <a:srgbClr val="000000"/>
              </a:solidFill>
              <a:latin typeface="Archer Book" panose="02000000000000000000" pitchFamily="50" charset="0"/>
              <a:ea typeface="Calibri" panose="020F0502020204030204" pitchFamily="34" charset="0"/>
            </a:endParaRPr>
          </a:p>
          <a:p>
            <a:pPr>
              <a:lnSpc>
                <a:spcPct val="107000"/>
              </a:lnSpc>
              <a:spcAft>
                <a:spcPts val="800"/>
              </a:spcAft>
            </a:pPr>
            <a:r>
              <a:rPr lang="en-US" sz="1100" dirty="0">
                <a:solidFill>
                  <a:srgbClr val="000000"/>
                </a:solidFill>
                <a:highlight>
                  <a:srgbClr val="FFFF00"/>
                </a:highlight>
                <a:latin typeface="Archer Book"/>
                <a:ea typeface="Calibri" panose="020F0502020204030204" pitchFamily="34" charset="0"/>
              </a:rPr>
              <a:t>[insert your organization’s unique registration link]</a:t>
            </a:r>
            <a:r>
              <a:rPr lang="en-US" sz="1100" dirty="0">
                <a:solidFill>
                  <a:srgbClr val="000000"/>
                </a:solidFill>
                <a:highlight>
                  <a:srgbClr val="FFFF00"/>
                </a:highlight>
                <a:latin typeface="Archer Book"/>
                <a:ea typeface="Calibri" panose="020F0502020204030204" pitchFamily="34" charset="0"/>
                <a:cs typeface="Times New Roman"/>
              </a:rPr>
              <a:t>	</a:t>
            </a:r>
          </a:p>
          <a:p>
            <a:pPr>
              <a:lnSpc>
                <a:spcPct val="107000"/>
              </a:lnSpc>
              <a:spcAft>
                <a:spcPts val="800"/>
              </a:spcAft>
            </a:pPr>
            <a:endParaRPr lang="en-US" sz="1100" dirty="0">
              <a:solidFill>
                <a:srgbClr val="000000"/>
              </a:solidFill>
              <a:latin typeface="Archer Book" panose="02000000000000000000" pitchFamily="50" charset="0"/>
              <a:ea typeface="Calibri" panose="020F0502020204030204" pitchFamily="34" charset="0"/>
              <a:cs typeface="Times New Roman" panose="02020603050405020304" pitchFamily="18" charset="0"/>
            </a:endParaRPr>
          </a:p>
          <a:p>
            <a:r>
              <a:rPr lang="en-US" sz="1600" dirty="0">
                <a:solidFill>
                  <a:srgbClr val="000000"/>
                </a:solidFill>
                <a:latin typeface="Archer Bold" panose="02000000000000000000" pitchFamily="50" charset="0"/>
                <a:ea typeface="Calibri" panose="020F0502020204030204" pitchFamily="34" charset="0"/>
              </a:rPr>
              <a:t>Reminder Email:</a:t>
            </a:r>
          </a:p>
          <a:p>
            <a:endParaRPr lang="en-US" sz="1100" dirty="0">
              <a:solidFill>
                <a:srgbClr val="000000"/>
              </a:solidFill>
              <a:latin typeface="Archer Book" panose="02000000000000000000" pitchFamily="50" charset="0"/>
              <a:ea typeface="Calibri" panose="020F0502020204030204" pitchFamily="34" charset="0"/>
            </a:endParaRPr>
          </a:p>
          <a:p>
            <a:r>
              <a:rPr lang="en-US" sz="1100" b="1" dirty="0">
                <a:solidFill>
                  <a:srgbClr val="000000"/>
                </a:solidFill>
                <a:latin typeface="Archer Book"/>
                <a:ea typeface="Calibri" panose="020F0502020204030204" pitchFamily="34" charset="0"/>
              </a:rPr>
              <a:t>Subject: It’s Not Too Late to Save Lives</a:t>
            </a:r>
            <a:endParaRPr lang="en-US" sz="1100" dirty="0">
              <a:solidFill>
                <a:srgbClr val="000000"/>
              </a:solidFill>
              <a:latin typeface="Archer Book"/>
              <a:ea typeface="Calibri" panose="020F0502020204030204" pitchFamily="34" charset="0"/>
            </a:endParaRPr>
          </a:p>
          <a:p>
            <a:endParaRPr lang="en-US" sz="1100" dirty="0">
              <a:solidFill>
                <a:srgbClr val="000000"/>
              </a:solidFill>
              <a:latin typeface="Archer Book" panose="02000000000000000000" pitchFamily="50" charset="0"/>
              <a:ea typeface="Calibri" panose="020F0502020204030204" pitchFamily="34" charset="0"/>
            </a:endParaRPr>
          </a:p>
          <a:p>
            <a:r>
              <a:rPr lang="en-US" sz="1100" dirty="0">
                <a:solidFill>
                  <a:srgbClr val="000000"/>
                </a:solidFill>
                <a:latin typeface="Archer Book"/>
                <a:ea typeface="Calibri" panose="020F0502020204030204" pitchFamily="34" charset="0"/>
              </a:rPr>
              <a:t>The seventh annual Organ Donor Enrollment Day is on Thursday, October 7th. Thank you for helping us to bring hope to the 10,000 New Yorkers currently waiting for a life-saving transplant. Take a moment out of your day to sign up as an organ donor and help save lives. Click on the below link and take 2 minutes to sign up.</a:t>
            </a:r>
          </a:p>
          <a:p>
            <a:endParaRPr lang="en-US" sz="1100" dirty="0">
              <a:solidFill>
                <a:srgbClr val="000000"/>
              </a:solidFill>
              <a:latin typeface="Archer Book" panose="02000000000000000000" pitchFamily="50" charset="0"/>
              <a:ea typeface="Calibri" panose="020F0502020204030204" pitchFamily="34" charset="0"/>
            </a:endParaRPr>
          </a:p>
          <a:p>
            <a:r>
              <a:rPr lang="en-US" sz="1100" dirty="0">
                <a:solidFill>
                  <a:srgbClr val="000000"/>
                </a:solidFill>
                <a:latin typeface="Archer Book"/>
                <a:ea typeface="Calibri" panose="020F0502020204030204" pitchFamily="34" charset="0"/>
              </a:rPr>
              <a:t>Sign-up today at </a:t>
            </a:r>
            <a:r>
              <a:rPr lang="en-US" sz="1100" dirty="0">
                <a:solidFill>
                  <a:srgbClr val="000000"/>
                </a:solidFill>
                <a:highlight>
                  <a:srgbClr val="FFFF00"/>
                </a:highlight>
                <a:latin typeface="Archer Book"/>
                <a:ea typeface="Calibri" panose="020F0502020204030204" pitchFamily="34" charset="0"/>
              </a:rPr>
              <a:t>[insert your organization’s unique registration link]</a:t>
            </a:r>
            <a:r>
              <a:rPr lang="en-US" sz="1100" dirty="0">
                <a:solidFill>
                  <a:srgbClr val="000000"/>
                </a:solidFill>
                <a:latin typeface="Archer Book"/>
                <a:ea typeface="Calibri" panose="020F0502020204030204" pitchFamily="34" charset="0"/>
              </a:rPr>
              <a:t>. </a:t>
            </a:r>
            <a:endParaRPr lang="en-US" sz="1100" dirty="0">
              <a:solidFill>
                <a:srgbClr val="000000"/>
              </a:solidFill>
              <a:latin typeface="Archer Book" panose="02000000000000000000" pitchFamily="50" charset="0"/>
              <a:ea typeface="Calibri" panose="020F0502020204030204" pitchFamily="34" charset="0"/>
            </a:endParaRPr>
          </a:p>
          <a:p>
            <a:endParaRPr lang="en-US" sz="1100" dirty="0">
              <a:solidFill>
                <a:srgbClr val="000000"/>
              </a:solidFill>
              <a:latin typeface="Archer Book" panose="02000000000000000000" pitchFamily="50" charset="0"/>
              <a:ea typeface="Calibri" panose="020F0502020204030204" pitchFamily="34" charset="0"/>
            </a:endParaRPr>
          </a:p>
          <a:p>
            <a:r>
              <a:rPr lang="en-US" sz="1100" dirty="0">
                <a:solidFill>
                  <a:srgbClr val="000000"/>
                </a:solidFill>
                <a:latin typeface="Archer Book" panose="02000000000000000000" pitchFamily="50" charset="0"/>
                <a:ea typeface="Calibri" panose="020F0502020204030204" pitchFamily="34" charset="0"/>
              </a:rPr>
              <a:t>One organ donor can save up to eight lives!</a:t>
            </a:r>
          </a:p>
          <a:p>
            <a:endParaRPr lang="en-US" sz="1100" dirty="0">
              <a:solidFill>
                <a:srgbClr val="000000"/>
              </a:solidFill>
              <a:latin typeface="Archer Book" panose="02000000000000000000" pitchFamily="50" charset="0"/>
              <a:ea typeface="Calibri" panose="020F0502020204030204" pitchFamily="34" charset="0"/>
            </a:endParaRPr>
          </a:p>
        </p:txBody>
      </p:sp>
      <p:sp>
        <p:nvSpPr>
          <p:cNvPr id="7" name="Rectangle 6">
            <a:extLst>
              <a:ext uri="{FF2B5EF4-FFF2-40B4-BE49-F238E27FC236}">
                <a16:creationId xmlns:a16="http://schemas.microsoft.com/office/drawing/2014/main" id="{96752204-6176-4453-9B26-E63A72C6E283}"/>
              </a:ext>
            </a:extLst>
          </p:cNvPr>
          <p:cNvSpPr/>
          <p:nvPr/>
        </p:nvSpPr>
        <p:spPr>
          <a:xfrm>
            <a:off x="2263215" y="328328"/>
            <a:ext cx="1612352" cy="338554"/>
          </a:xfrm>
          <a:prstGeom prst="rect">
            <a:avLst/>
          </a:prstGeom>
        </p:spPr>
        <p:txBody>
          <a:bodyPr wrap="square">
            <a:spAutoFit/>
          </a:bodyPr>
          <a:lstStyle/>
          <a:p>
            <a:r>
              <a:rPr lang="en-US" sz="1600" dirty="0">
                <a:solidFill>
                  <a:srgbClr val="000000"/>
                </a:solidFill>
                <a:latin typeface="Archer Bold" panose="02000000000000000000" pitchFamily="50" charset="0"/>
              </a:rPr>
              <a:t>Email Copy</a:t>
            </a:r>
          </a:p>
        </p:txBody>
      </p:sp>
    </p:spTree>
    <p:extLst>
      <p:ext uri="{BB962C8B-B14F-4D97-AF65-F5344CB8AC3E}">
        <p14:creationId xmlns:p14="http://schemas.microsoft.com/office/powerpoint/2010/main" val="2922524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6DE1FAD-19D5-457A-A718-2EB0BCE3E407}"/>
              </a:ext>
            </a:extLst>
          </p:cNvPr>
          <p:cNvSpPr/>
          <p:nvPr/>
        </p:nvSpPr>
        <p:spPr>
          <a:xfrm>
            <a:off x="0" y="0"/>
            <a:ext cx="200297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44C78A43-580D-427E-AD9B-342886775380}"/>
              </a:ext>
            </a:extLst>
          </p:cNvPr>
          <p:cNvSpPr txBox="1"/>
          <p:nvPr/>
        </p:nvSpPr>
        <p:spPr>
          <a:xfrm rot="16200000">
            <a:off x="-1882139" y="3468735"/>
            <a:ext cx="5619207" cy="830997"/>
          </a:xfrm>
          <a:prstGeom prst="rect">
            <a:avLst/>
          </a:prstGeom>
          <a:noFill/>
        </p:spPr>
        <p:txBody>
          <a:bodyPr wrap="square" rtlCol="0">
            <a:spAutoFit/>
          </a:bodyPr>
          <a:lstStyle/>
          <a:p>
            <a:r>
              <a:rPr lang="en-US" sz="4800" b="1" dirty="0">
                <a:solidFill>
                  <a:schemeClr val="bg1"/>
                </a:solidFill>
                <a:latin typeface="Adrianna Lt" panose="02000703030000020003" pitchFamily="50" charset="0"/>
              </a:rPr>
              <a:t>NEWSLETTER COPY</a:t>
            </a:r>
          </a:p>
        </p:txBody>
      </p:sp>
      <p:pic>
        <p:nvPicPr>
          <p:cNvPr id="10242" name="Picture 2" descr="Authentic Booking">
            <a:extLst>
              <a:ext uri="{FF2B5EF4-FFF2-40B4-BE49-F238E27FC236}">
                <a16:creationId xmlns:a16="http://schemas.microsoft.com/office/drawing/2014/main" id="{6BE7B799-BCEF-4668-A1F8-4DB7B5C3D5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794" y="249946"/>
            <a:ext cx="1069848" cy="106984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AC2EFEA-E952-4F36-9797-0FBD325A882A}"/>
              </a:ext>
            </a:extLst>
          </p:cNvPr>
          <p:cNvSpPr/>
          <p:nvPr/>
        </p:nvSpPr>
        <p:spPr>
          <a:xfrm>
            <a:off x="2413360" y="503517"/>
            <a:ext cx="6462040" cy="5878532"/>
          </a:xfrm>
          <a:prstGeom prst="rect">
            <a:avLst/>
          </a:prstGeom>
        </p:spPr>
        <p:txBody>
          <a:bodyPr wrap="square">
            <a:spAutoFit/>
          </a:bodyPr>
          <a:lstStyle/>
          <a:p>
            <a:r>
              <a:rPr lang="en-US" sz="1400" b="1" dirty="0">
                <a:solidFill>
                  <a:srgbClr val="000000"/>
                </a:solidFill>
                <a:latin typeface="Archer Bold" panose="02000000000000000000" pitchFamily="50" charset="0"/>
                <a:ea typeface="Times New Roman" panose="02020603050405020304" pitchFamily="18" charset="0"/>
              </a:rPr>
              <a:t>Organ Donor Enrollment Day: A Day to Inspire New York to Sign Up to Save Lives</a:t>
            </a:r>
            <a:endParaRPr lang="en-US" sz="1400" dirty="0">
              <a:solidFill>
                <a:srgbClr val="000000"/>
              </a:solidFill>
              <a:latin typeface="Archer Bold" panose="02000000000000000000" pitchFamily="50" charset="0"/>
              <a:ea typeface="Calibri" panose="020F0502020204030204" pitchFamily="34" charset="0"/>
            </a:endParaRPr>
          </a:p>
          <a:p>
            <a:r>
              <a:rPr lang="en-US" sz="1200" dirty="0">
                <a:solidFill>
                  <a:srgbClr val="000000"/>
                </a:solidFill>
                <a:latin typeface="Archer Book" panose="02000000000000000000" pitchFamily="50" charset="0"/>
                <a:ea typeface="Calibri" panose="020F0502020204030204" pitchFamily="34" charset="0"/>
              </a:rPr>
              <a:t> </a:t>
            </a:r>
          </a:p>
          <a:p>
            <a:r>
              <a:rPr lang="en-US" sz="1200" dirty="0">
                <a:solidFill>
                  <a:srgbClr val="000000"/>
                </a:solidFill>
                <a:latin typeface="Archer Book" panose="02000000000000000000" pitchFamily="50" charset="0"/>
                <a:ea typeface="Times New Roman" panose="02020603050405020304" pitchFamily="18" charset="0"/>
              </a:rPr>
              <a:t>New York, NY- </a:t>
            </a:r>
            <a:r>
              <a:rPr lang="en-US" sz="1200" dirty="0">
                <a:solidFill>
                  <a:srgbClr val="000000"/>
                </a:solidFill>
                <a:latin typeface="Archer Book" panose="02000000000000000000" pitchFamily="50" charset="0"/>
              </a:rPr>
              <a:t>Did you know that nearly 10,000 children and adults in New York are currently waiting for a lifesaving organ transplant? These are our friends, family, and neighbors and they need our help. </a:t>
            </a:r>
            <a:r>
              <a:rPr lang="en-US" sz="1200" dirty="0">
                <a:solidFill>
                  <a:srgbClr val="000000"/>
                </a:solidFill>
                <a:latin typeface="Archer Book"/>
                <a:ea typeface="Calibri" panose="020F0502020204030204" pitchFamily="34" charset="0"/>
              </a:rPr>
              <a:t>October 7 is Organ Donor Enrollment Day, a day focused on creating awareness on the importance of organ donation so that more New Yorkers will be encouraged to take action and sign up as organ donors. </a:t>
            </a:r>
            <a:endParaRPr lang="en-US" sz="1200" dirty="0">
              <a:solidFill>
                <a:srgbClr val="000000"/>
              </a:solidFill>
              <a:latin typeface="Archer Book" panose="02000000000000000000" pitchFamily="50" charset="0"/>
              <a:ea typeface="Calibri" panose="020F0502020204030204" pitchFamily="34" charset="0"/>
            </a:endParaRPr>
          </a:p>
          <a:p>
            <a:r>
              <a:rPr lang="en-US" sz="1200" dirty="0">
                <a:solidFill>
                  <a:srgbClr val="000000"/>
                </a:solidFill>
                <a:latin typeface="Archer Book" panose="02000000000000000000" pitchFamily="50" charset="0"/>
                <a:ea typeface="Calibri" panose="020F0502020204030204" pitchFamily="34" charset="0"/>
              </a:rPr>
              <a:t> </a:t>
            </a:r>
          </a:p>
          <a:p>
            <a:r>
              <a:rPr lang="en-US" sz="1200" dirty="0">
                <a:solidFill>
                  <a:srgbClr val="000000"/>
                </a:solidFill>
                <a:latin typeface="Archer Book" panose="02000000000000000000" pitchFamily="50" charset="0"/>
                <a:ea typeface="Calibri" panose="020F0502020204030204" pitchFamily="34" charset="0"/>
              </a:rPr>
              <a:t>Currently, New York has a shortage of donated organs which means those who need transplants, have longer wait times to get the help they need. We can restore hope to those who wait by saying yes to organ donation. Here are some things to keep in mind:</a:t>
            </a:r>
          </a:p>
          <a:p>
            <a:endParaRPr lang="en-US" sz="1200" dirty="0">
              <a:solidFill>
                <a:srgbClr val="000000"/>
              </a:solidFill>
              <a:latin typeface="Archer Book" panose="02000000000000000000" pitchFamily="50" charset="0"/>
              <a:ea typeface="Calibri" panose="020F0502020204030204" pitchFamily="34" charset="0"/>
            </a:endParaRPr>
          </a:p>
          <a:p>
            <a:r>
              <a:rPr lang="en-US" sz="1200" dirty="0">
                <a:solidFill>
                  <a:srgbClr val="000000"/>
                </a:solidFill>
                <a:latin typeface="Archer Book" panose="02000000000000000000" pitchFamily="50" charset="0"/>
                <a:ea typeface="Calibri" panose="020F0502020204030204" pitchFamily="34" charset="0"/>
              </a:rPr>
              <a:t>The Facts About Saving Lives </a:t>
            </a:r>
          </a:p>
          <a:p>
            <a:pPr marL="171450" indent="-171450">
              <a:buFont typeface="Arial" panose="020B0604020202020204" pitchFamily="34" charset="0"/>
              <a:buChar char="•"/>
            </a:pPr>
            <a:r>
              <a:rPr lang="en-US" sz="1200" dirty="0">
                <a:solidFill>
                  <a:srgbClr val="000000"/>
                </a:solidFill>
                <a:latin typeface="Archer Book" panose="02000000000000000000" pitchFamily="50" charset="0"/>
                <a:ea typeface="Calibri" panose="020F0502020204030204" pitchFamily="34" charset="0"/>
              </a:rPr>
              <a:t>Organ donation is often possible even with certain health conditions. </a:t>
            </a:r>
          </a:p>
          <a:p>
            <a:pPr marL="171450" indent="-171450">
              <a:buFont typeface="Arial" panose="020B0604020202020204" pitchFamily="34" charset="0"/>
              <a:buChar char="•"/>
            </a:pPr>
            <a:r>
              <a:rPr lang="en-US" sz="1200" dirty="0">
                <a:solidFill>
                  <a:srgbClr val="000000"/>
                </a:solidFill>
                <a:latin typeface="Archer Book" panose="02000000000000000000" pitchFamily="50" charset="0"/>
                <a:ea typeface="Calibri" panose="020F0502020204030204" pitchFamily="34" charset="0"/>
              </a:rPr>
              <a:t>There is no age limit to be an organ donor - the oldest donor in New York was 93 years old.  </a:t>
            </a:r>
          </a:p>
          <a:p>
            <a:pPr marL="171450" indent="-171450">
              <a:buFont typeface="Arial" panose="020B0604020202020204" pitchFamily="34" charset="0"/>
              <a:buChar char="•"/>
            </a:pPr>
            <a:r>
              <a:rPr lang="en-US" sz="1200" dirty="0">
                <a:solidFill>
                  <a:srgbClr val="000000"/>
                </a:solidFill>
                <a:latin typeface="Archer Book" panose="02000000000000000000" pitchFamily="50" charset="0"/>
                <a:ea typeface="Calibri" panose="020F0502020204030204" pitchFamily="34" charset="0"/>
              </a:rPr>
              <a:t>The organ donation process follows strict guidelines to ensure fairness and equity. </a:t>
            </a:r>
          </a:p>
          <a:p>
            <a:pPr marL="171450" indent="-171450">
              <a:buFont typeface="Arial" panose="020B0604020202020204" pitchFamily="34" charset="0"/>
              <a:buChar char="•"/>
            </a:pPr>
            <a:r>
              <a:rPr lang="en-US" sz="1200" dirty="0">
                <a:solidFill>
                  <a:srgbClr val="000000"/>
                </a:solidFill>
                <a:latin typeface="Archer Book" panose="02000000000000000000" pitchFamily="50" charset="0"/>
                <a:ea typeface="Calibri" panose="020F0502020204030204" pitchFamily="34" charset="0"/>
              </a:rPr>
              <a:t>Because organ donation saves lives, most religions celebrate it as a final act of kindness.  </a:t>
            </a:r>
          </a:p>
          <a:p>
            <a:pPr marL="171450" indent="-171450">
              <a:buFont typeface="Arial" panose="020B0604020202020204" pitchFamily="34" charset="0"/>
              <a:buChar char="•"/>
            </a:pPr>
            <a:r>
              <a:rPr lang="en-US" sz="1200" dirty="0">
                <a:solidFill>
                  <a:srgbClr val="000000"/>
                </a:solidFill>
                <a:latin typeface="Archer Book"/>
                <a:ea typeface="Calibri" panose="020F0502020204030204" pitchFamily="34" charset="0"/>
              </a:rPr>
              <a:t>Registering as an organ donor does not change your medical care. Doctors and medical staff are legally obligated to save your life.</a:t>
            </a:r>
          </a:p>
          <a:p>
            <a:endParaRPr lang="en-US" sz="1200" dirty="0">
              <a:solidFill>
                <a:srgbClr val="000000"/>
              </a:solidFill>
              <a:latin typeface="Archer Book" panose="02000000000000000000" pitchFamily="50" charset="0"/>
              <a:ea typeface="Calibri" panose="020F0502020204030204" pitchFamily="34" charset="0"/>
            </a:endParaRPr>
          </a:p>
          <a:p>
            <a:pPr marL="1716088"/>
            <a:r>
              <a:rPr lang="en-US" sz="1200" dirty="0">
                <a:solidFill>
                  <a:srgbClr val="191919"/>
                </a:solidFill>
                <a:effectLst/>
                <a:latin typeface="Cambria" panose="02040503050406030204" pitchFamily="18" charset="0"/>
                <a:ea typeface="Times New Roman" panose="02020603050405020304" pitchFamily="18" charset="0"/>
                <a:cs typeface="Segoe UI" panose="020B0502040204020203" pitchFamily="34" charset="0"/>
              </a:rPr>
              <a:t>In 2016 Lauren was first listed for a heart transplant. 5 years later and she is still waiting for a lifesaving transplant. Each day the list of things she can no longer do with her family continues to grow. Yet, she remains resilient and strong in her fight for her family and most of all for her young daughter Sophia. Lauren i</a:t>
            </a:r>
            <a:r>
              <a:rPr lang="en-US" sz="1200" dirty="0">
                <a:solidFill>
                  <a:srgbClr val="000000"/>
                </a:solidFill>
                <a:latin typeface="Archer Book"/>
                <a:ea typeface="Calibri" panose="020F0502020204030204" pitchFamily="34" charset="0"/>
              </a:rPr>
              <a:t>s one of the thousands of New Yorkers waiting for a lifesaving transplant. </a:t>
            </a:r>
            <a:r>
              <a:rPr lang="en-US" sz="1200" dirty="0">
                <a:solidFill>
                  <a:srgbClr val="000000"/>
                </a:solidFill>
                <a:latin typeface="Archer Book"/>
                <a:ea typeface="Times New Roman" panose="02020603050405020304" pitchFamily="18" charset="0"/>
              </a:rPr>
              <a:t>Register as an organ and tissue donor at </a:t>
            </a:r>
            <a:r>
              <a:rPr lang="en-US" sz="1200" dirty="0">
                <a:solidFill>
                  <a:srgbClr val="000000"/>
                </a:solidFill>
                <a:highlight>
                  <a:srgbClr val="FFFF00"/>
                </a:highlight>
                <a:ea typeface="+mn-lt"/>
                <a:cs typeface="+mn-lt"/>
              </a:rPr>
              <a:t>[insert your organization’s unique registration link]</a:t>
            </a:r>
            <a:r>
              <a:rPr lang="en-US" sz="1200" dirty="0">
                <a:solidFill>
                  <a:srgbClr val="000000"/>
                </a:solidFill>
                <a:latin typeface="Archer Book"/>
                <a:ea typeface="Times New Roman" panose="02020603050405020304" pitchFamily="18" charset="0"/>
              </a:rPr>
              <a:t> and bring hope to those waiting. One organ donor can save up to eight lives.</a:t>
            </a:r>
            <a:endParaRPr lang="en-US" sz="1200" dirty="0">
              <a:solidFill>
                <a:srgbClr val="000000"/>
              </a:solidFill>
              <a:effectLst/>
              <a:latin typeface="Archer Book"/>
              <a:ea typeface="Calibri" panose="020F0502020204030204" pitchFamily="34" charset="0"/>
            </a:endParaRPr>
          </a:p>
          <a:p>
            <a:endParaRPr lang="en-US" sz="1200" dirty="0">
              <a:solidFill>
                <a:srgbClr val="000000"/>
              </a:solidFill>
              <a:latin typeface="Archer Book" panose="02000000000000000000" pitchFamily="50" charset="0"/>
              <a:ea typeface="Calibri" panose="020F0502020204030204" pitchFamily="34" charset="0"/>
            </a:endParaRPr>
          </a:p>
        </p:txBody>
      </p:sp>
      <p:pic>
        <p:nvPicPr>
          <p:cNvPr id="8" name="Picture 7">
            <a:extLst>
              <a:ext uri="{FF2B5EF4-FFF2-40B4-BE49-F238E27FC236}">
                <a16:creationId xmlns:a16="http://schemas.microsoft.com/office/drawing/2014/main" id="{ABB4D271-A340-48E3-BB45-00C23A8E73CD}"/>
              </a:ext>
            </a:extLst>
          </p:cNvPr>
          <p:cNvPicPr>
            <a:picLocks noChangeAspect="1"/>
          </p:cNvPicPr>
          <p:nvPr/>
        </p:nvPicPr>
        <p:blipFill rotWithShape="1">
          <a:blip r:embed="rId3">
            <a:extLst>
              <a:ext uri="{28A0092B-C50C-407E-A947-70E740481C1C}">
                <a14:useLocalDpi xmlns:a14="http://schemas.microsoft.com/office/drawing/2010/main" val="0"/>
              </a:ext>
            </a:extLst>
          </a:blip>
          <a:srcRect l="6630"/>
          <a:stretch/>
        </p:blipFill>
        <p:spPr>
          <a:xfrm>
            <a:off x="2514936" y="4469413"/>
            <a:ext cx="1556886" cy="1111348"/>
          </a:xfrm>
          <a:prstGeom prst="rect">
            <a:avLst/>
          </a:prstGeom>
        </p:spPr>
      </p:pic>
    </p:spTree>
    <p:extLst>
      <p:ext uri="{BB962C8B-B14F-4D97-AF65-F5344CB8AC3E}">
        <p14:creationId xmlns:p14="http://schemas.microsoft.com/office/powerpoint/2010/main" val="654969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6DE1FAD-19D5-457A-A718-2EB0BCE3E407}"/>
              </a:ext>
            </a:extLst>
          </p:cNvPr>
          <p:cNvSpPr/>
          <p:nvPr/>
        </p:nvSpPr>
        <p:spPr>
          <a:xfrm>
            <a:off x="0" y="0"/>
            <a:ext cx="200297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4C78A43-580D-427E-AD9B-342886775380}"/>
              </a:ext>
            </a:extLst>
          </p:cNvPr>
          <p:cNvSpPr txBox="1"/>
          <p:nvPr/>
        </p:nvSpPr>
        <p:spPr>
          <a:xfrm rot="16200000">
            <a:off x="-2103121" y="2666929"/>
            <a:ext cx="6209214" cy="1815882"/>
          </a:xfrm>
          <a:prstGeom prst="rect">
            <a:avLst/>
          </a:prstGeom>
          <a:noFill/>
        </p:spPr>
        <p:txBody>
          <a:bodyPr wrap="square" rtlCol="0">
            <a:spAutoFit/>
          </a:bodyPr>
          <a:lstStyle/>
          <a:p>
            <a:r>
              <a:rPr lang="en-US" sz="5400" b="1" dirty="0">
                <a:solidFill>
                  <a:schemeClr val="bg1"/>
                </a:solidFill>
                <a:latin typeface="Adrianna Lt" panose="02000703030000020003" pitchFamily="50" charset="0"/>
              </a:rPr>
              <a:t>EDUCATIONAL MATERIALS</a:t>
            </a:r>
          </a:p>
        </p:txBody>
      </p:sp>
      <p:pic>
        <p:nvPicPr>
          <p:cNvPr id="7" name="Picture 4" descr="Search Icon White Png #134054 - Free Icons Library">
            <a:extLst>
              <a:ext uri="{FF2B5EF4-FFF2-40B4-BE49-F238E27FC236}">
                <a16:creationId xmlns:a16="http://schemas.microsoft.com/office/drawing/2014/main" id="{A016E171-4D3F-475D-8C1E-BCC295347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149" y="263666"/>
            <a:ext cx="1069848" cy="106984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8521349-C1A0-4F39-867F-1D516097AEDD}"/>
              </a:ext>
            </a:extLst>
          </p:cNvPr>
          <p:cNvSpPr txBox="1"/>
          <p:nvPr/>
        </p:nvSpPr>
        <p:spPr>
          <a:xfrm>
            <a:off x="4952492" y="3093645"/>
            <a:ext cx="913768" cy="338554"/>
          </a:xfrm>
          <a:prstGeom prst="rect">
            <a:avLst/>
          </a:prstGeom>
          <a:noFill/>
          <a:ln>
            <a:noFill/>
          </a:ln>
        </p:spPr>
        <p:txBody>
          <a:bodyPr wrap="square" rtlCol="0">
            <a:spAutoFit/>
          </a:bodyPr>
          <a:lstStyle/>
          <a:p>
            <a:pPr algn="ctr"/>
            <a:r>
              <a:rPr lang="en-US" sz="1600" dirty="0">
                <a:solidFill>
                  <a:srgbClr val="000000"/>
                </a:solidFill>
                <a:latin typeface="Archer Bold" panose="02000000000000000000" pitchFamily="50" charset="0"/>
              </a:rPr>
              <a:t>FAQs</a:t>
            </a:r>
          </a:p>
        </p:txBody>
      </p:sp>
      <p:sp>
        <p:nvSpPr>
          <p:cNvPr id="10" name="TextBox 9">
            <a:extLst>
              <a:ext uri="{FF2B5EF4-FFF2-40B4-BE49-F238E27FC236}">
                <a16:creationId xmlns:a16="http://schemas.microsoft.com/office/drawing/2014/main" id="{5BBBDD0E-AA8B-4887-A2C4-D889E83535BD}"/>
              </a:ext>
            </a:extLst>
          </p:cNvPr>
          <p:cNvSpPr txBox="1"/>
          <p:nvPr/>
        </p:nvSpPr>
        <p:spPr>
          <a:xfrm>
            <a:off x="6864269" y="3093644"/>
            <a:ext cx="1600373" cy="338554"/>
          </a:xfrm>
          <a:prstGeom prst="rect">
            <a:avLst/>
          </a:prstGeom>
          <a:noFill/>
          <a:ln>
            <a:noFill/>
          </a:ln>
        </p:spPr>
        <p:txBody>
          <a:bodyPr wrap="square" rtlCol="0">
            <a:spAutoFit/>
          </a:bodyPr>
          <a:lstStyle/>
          <a:p>
            <a:pPr algn="ctr"/>
            <a:r>
              <a:rPr lang="en-US" sz="1600" dirty="0">
                <a:solidFill>
                  <a:srgbClr val="000000"/>
                </a:solidFill>
                <a:latin typeface="Archer Bold" panose="02000000000000000000" pitchFamily="50" charset="0"/>
              </a:rPr>
              <a:t>Stat Sheet</a:t>
            </a:r>
          </a:p>
        </p:txBody>
      </p:sp>
      <p:sp>
        <p:nvSpPr>
          <p:cNvPr id="11" name="TextBox 10">
            <a:extLst>
              <a:ext uri="{FF2B5EF4-FFF2-40B4-BE49-F238E27FC236}">
                <a16:creationId xmlns:a16="http://schemas.microsoft.com/office/drawing/2014/main" id="{A8D67E1D-0E1B-4D1C-9DE9-6D39137C80C3}"/>
              </a:ext>
            </a:extLst>
          </p:cNvPr>
          <p:cNvSpPr txBox="1"/>
          <p:nvPr/>
        </p:nvSpPr>
        <p:spPr>
          <a:xfrm>
            <a:off x="2584728" y="3093645"/>
            <a:ext cx="1164455" cy="338554"/>
          </a:xfrm>
          <a:prstGeom prst="rect">
            <a:avLst/>
          </a:prstGeom>
          <a:noFill/>
          <a:ln>
            <a:noFill/>
          </a:ln>
        </p:spPr>
        <p:txBody>
          <a:bodyPr wrap="square" rtlCol="0">
            <a:spAutoFit/>
          </a:bodyPr>
          <a:lstStyle/>
          <a:p>
            <a:pPr algn="ctr"/>
            <a:r>
              <a:rPr lang="en-US" sz="1600" dirty="0">
                <a:solidFill>
                  <a:srgbClr val="000000"/>
                </a:solidFill>
                <a:latin typeface="Archer Bold" panose="02000000000000000000" pitchFamily="50" charset="0"/>
              </a:rPr>
              <a:t>Fact Sheet</a:t>
            </a:r>
          </a:p>
        </p:txBody>
      </p:sp>
      <p:pic>
        <p:nvPicPr>
          <p:cNvPr id="5" name="Picture 4">
            <a:extLst>
              <a:ext uri="{FF2B5EF4-FFF2-40B4-BE49-F238E27FC236}">
                <a16:creationId xmlns:a16="http://schemas.microsoft.com/office/drawing/2014/main" id="{E6ED5FA7-69FC-43C7-9FEA-62567ED0A2C1}"/>
              </a:ext>
            </a:extLst>
          </p:cNvPr>
          <p:cNvPicPr>
            <a:picLocks noChangeAspect="1"/>
          </p:cNvPicPr>
          <p:nvPr/>
        </p:nvPicPr>
        <p:blipFill rotWithShape="1">
          <a:blip r:embed="rId3"/>
          <a:srcRect l="28544" t="38" r="28826" b="680"/>
          <a:stretch/>
        </p:blipFill>
        <p:spPr>
          <a:xfrm>
            <a:off x="2225368" y="246667"/>
            <a:ext cx="1883175" cy="2466999"/>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12" name="Picture 11">
            <a:extLst>
              <a:ext uri="{FF2B5EF4-FFF2-40B4-BE49-F238E27FC236}">
                <a16:creationId xmlns:a16="http://schemas.microsoft.com/office/drawing/2014/main" id="{4631CBA2-5478-4081-B2DF-CCA79FCA61F5}"/>
              </a:ext>
            </a:extLst>
          </p:cNvPr>
          <p:cNvPicPr>
            <a:picLocks noChangeAspect="1"/>
          </p:cNvPicPr>
          <p:nvPr/>
        </p:nvPicPr>
        <p:blipFill rotWithShape="1">
          <a:blip r:embed="rId4"/>
          <a:srcRect l="42621" t="18199" r="26602" b="9137"/>
          <a:stretch/>
        </p:blipFill>
        <p:spPr>
          <a:xfrm>
            <a:off x="6722868" y="246667"/>
            <a:ext cx="1883175" cy="2500999"/>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13" name="Picture 12">
            <a:extLst>
              <a:ext uri="{FF2B5EF4-FFF2-40B4-BE49-F238E27FC236}">
                <a16:creationId xmlns:a16="http://schemas.microsoft.com/office/drawing/2014/main" id="{E9F2B367-3549-44DB-A742-BD227AB244AF}"/>
              </a:ext>
            </a:extLst>
          </p:cNvPr>
          <p:cNvPicPr>
            <a:picLocks noChangeAspect="1"/>
          </p:cNvPicPr>
          <p:nvPr/>
        </p:nvPicPr>
        <p:blipFill rotWithShape="1">
          <a:blip r:embed="rId5"/>
          <a:srcRect l="55068" t="28209" r="19952" b="12588"/>
          <a:stretch/>
        </p:blipFill>
        <p:spPr>
          <a:xfrm>
            <a:off x="4484077" y="263666"/>
            <a:ext cx="1850598" cy="2466999"/>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14" name="Picture 13" descr="A collage of two people&#10;&#10;Description automatically generated with medium confidence">
            <a:extLst>
              <a:ext uri="{FF2B5EF4-FFF2-40B4-BE49-F238E27FC236}">
                <a16:creationId xmlns:a16="http://schemas.microsoft.com/office/drawing/2014/main" id="{C1C99D88-C89A-4391-8DB3-28512F8AB0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369354">
            <a:off x="2793113" y="3772410"/>
            <a:ext cx="1597509" cy="246888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15" name="TextBox 14">
            <a:extLst>
              <a:ext uri="{FF2B5EF4-FFF2-40B4-BE49-F238E27FC236}">
                <a16:creationId xmlns:a16="http://schemas.microsoft.com/office/drawing/2014/main" id="{237F3085-A1B2-48F5-A4FA-0C2F14C04BEC}"/>
              </a:ext>
            </a:extLst>
          </p:cNvPr>
          <p:cNvSpPr txBox="1"/>
          <p:nvPr/>
        </p:nvSpPr>
        <p:spPr>
          <a:xfrm>
            <a:off x="2940896" y="6026558"/>
            <a:ext cx="1389416" cy="584775"/>
          </a:xfrm>
          <a:prstGeom prst="rect">
            <a:avLst/>
          </a:prstGeom>
          <a:noFill/>
          <a:ln>
            <a:noFill/>
          </a:ln>
        </p:spPr>
        <p:txBody>
          <a:bodyPr wrap="square" rtlCol="0">
            <a:spAutoFit/>
          </a:bodyPr>
          <a:lstStyle/>
          <a:p>
            <a:pPr algn="ctr"/>
            <a:r>
              <a:rPr lang="en-US" sz="1600" dirty="0">
                <a:solidFill>
                  <a:srgbClr val="000000"/>
                </a:solidFill>
                <a:latin typeface="Archer Bold" panose="02000000000000000000" pitchFamily="50" charset="0"/>
              </a:rPr>
              <a:t>Facts in</a:t>
            </a:r>
          </a:p>
          <a:p>
            <a:pPr algn="ctr"/>
            <a:r>
              <a:rPr lang="en-US" sz="1600" dirty="0">
                <a:solidFill>
                  <a:srgbClr val="000000"/>
                </a:solidFill>
                <a:latin typeface="Archer Bold" panose="02000000000000000000" pitchFamily="50" charset="0"/>
              </a:rPr>
              <a:t>English</a:t>
            </a:r>
          </a:p>
        </p:txBody>
      </p:sp>
      <p:pic>
        <p:nvPicPr>
          <p:cNvPr id="6" name="Picture 5" descr="Graphical user interface&#10;&#10;Description automatically generated">
            <a:extLst>
              <a:ext uri="{FF2B5EF4-FFF2-40B4-BE49-F238E27FC236}">
                <a16:creationId xmlns:a16="http://schemas.microsoft.com/office/drawing/2014/main" id="{F528BA32-C4AA-444D-B29F-424200CD18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49857" y="3642277"/>
            <a:ext cx="1765918" cy="2729146"/>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17" name="Picture 16" descr="A collage of two people&#10;&#10;Description automatically generated with medium confidence">
            <a:extLst>
              <a:ext uri="{FF2B5EF4-FFF2-40B4-BE49-F238E27FC236}">
                <a16:creationId xmlns:a16="http://schemas.microsoft.com/office/drawing/2014/main" id="{0D633BD3-D5E5-4ACE-AB8B-BB6FA93FE84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62367">
            <a:off x="6551563" y="3880929"/>
            <a:ext cx="1596294" cy="246700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18" name="TextBox 17">
            <a:extLst>
              <a:ext uri="{FF2B5EF4-FFF2-40B4-BE49-F238E27FC236}">
                <a16:creationId xmlns:a16="http://schemas.microsoft.com/office/drawing/2014/main" id="{903E49E2-C0CA-4392-9050-11C15720D934}"/>
              </a:ext>
            </a:extLst>
          </p:cNvPr>
          <p:cNvSpPr txBox="1"/>
          <p:nvPr/>
        </p:nvSpPr>
        <p:spPr>
          <a:xfrm>
            <a:off x="6655002" y="6132669"/>
            <a:ext cx="1389416" cy="584775"/>
          </a:xfrm>
          <a:prstGeom prst="rect">
            <a:avLst/>
          </a:prstGeom>
          <a:noFill/>
          <a:ln>
            <a:noFill/>
          </a:ln>
        </p:spPr>
        <p:txBody>
          <a:bodyPr wrap="square" rtlCol="0">
            <a:spAutoFit/>
          </a:bodyPr>
          <a:lstStyle/>
          <a:p>
            <a:pPr algn="ctr"/>
            <a:r>
              <a:rPr lang="en-US" sz="1600" dirty="0">
                <a:solidFill>
                  <a:srgbClr val="000000"/>
                </a:solidFill>
                <a:latin typeface="Archer Bold" panose="02000000000000000000" pitchFamily="50" charset="0"/>
              </a:rPr>
              <a:t>Facts in Spanish</a:t>
            </a:r>
          </a:p>
        </p:txBody>
      </p:sp>
    </p:spTree>
    <p:extLst>
      <p:ext uri="{BB962C8B-B14F-4D97-AF65-F5344CB8AC3E}">
        <p14:creationId xmlns:p14="http://schemas.microsoft.com/office/powerpoint/2010/main" val="23435039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6DE1FAD-19D5-457A-A718-2EB0BCE3E407}"/>
              </a:ext>
            </a:extLst>
          </p:cNvPr>
          <p:cNvSpPr/>
          <p:nvPr/>
        </p:nvSpPr>
        <p:spPr>
          <a:xfrm>
            <a:off x="0" y="0"/>
            <a:ext cx="200297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4C78A43-580D-427E-AD9B-342886775380}"/>
              </a:ext>
            </a:extLst>
          </p:cNvPr>
          <p:cNvSpPr txBox="1"/>
          <p:nvPr/>
        </p:nvSpPr>
        <p:spPr>
          <a:xfrm rot="16200000">
            <a:off x="-1775732" y="3249081"/>
            <a:ext cx="5554436" cy="1292662"/>
          </a:xfrm>
          <a:prstGeom prst="rect">
            <a:avLst/>
          </a:prstGeom>
          <a:noFill/>
        </p:spPr>
        <p:txBody>
          <a:bodyPr wrap="square" rtlCol="0">
            <a:spAutoFit/>
          </a:bodyPr>
          <a:lstStyle/>
          <a:p>
            <a:r>
              <a:rPr lang="en-US" sz="2400" b="1" dirty="0">
                <a:solidFill>
                  <a:schemeClr val="bg1"/>
                </a:solidFill>
                <a:latin typeface="Adrianna Lt" panose="02000703030000020003" pitchFamily="50" charset="0"/>
              </a:rPr>
              <a:t>EDUCATIONAL MATERIALS </a:t>
            </a:r>
            <a:r>
              <a:rPr lang="en-US" sz="5400" b="1" dirty="0">
                <a:solidFill>
                  <a:schemeClr val="bg1"/>
                </a:solidFill>
                <a:latin typeface="Adrianna Lt" panose="02000703030000020003" pitchFamily="50" charset="0"/>
              </a:rPr>
              <a:t>BROCHURES</a:t>
            </a:r>
            <a:endParaRPr lang="en-US" sz="3200" b="1" dirty="0">
              <a:solidFill>
                <a:schemeClr val="bg1"/>
              </a:solidFill>
              <a:latin typeface="Adrianna Lt" panose="02000703030000020003" pitchFamily="50" charset="0"/>
            </a:endParaRPr>
          </a:p>
        </p:txBody>
      </p:sp>
      <p:pic>
        <p:nvPicPr>
          <p:cNvPr id="7" name="Picture 4" descr="Search Icon White Png #134054 - Free Icons Library">
            <a:extLst>
              <a:ext uri="{FF2B5EF4-FFF2-40B4-BE49-F238E27FC236}">
                <a16:creationId xmlns:a16="http://schemas.microsoft.com/office/drawing/2014/main" id="{A016E171-4D3F-475D-8C1E-BCC295347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852" y="214004"/>
            <a:ext cx="1069848" cy="10698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497AC39A-51FE-4937-888D-A43091022E2B}"/>
              </a:ext>
            </a:extLst>
          </p:cNvPr>
          <p:cNvPicPr>
            <a:picLocks noChangeAspect="1"/>
          </p:cNvPicPr>
          <p:nvPr/>
        </p:nvPicPr>
        <p:blipFill rotWithShape="1">
          <a:blip r:embed="rId3"/>
          <a:srcRect l="76915" t="29463" r="8148" b="14572"/>
          <a:stretch/>
        </p:blipFill>
        <p:spPr>
          <a:xfrm>
            <a:off x="7891775" y="3779231"/>
            <a:ext cx="972191" cy="204897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20" name="TextBox 19">
            <a:extLst>
              <a:ext uri="{FF2B5EF4-FFF2-40B4-BE49-F238E27FC236}">
                <a16:creationId xmlns:a16="http://schemas.microsoft.com/office/drawing/2014/main" id="{D2ED0EAF-EC0A-4F04-8784-36C6BF7FB226}"/>
              </a:ext>
            </a:extLst>
          </p:cNvPr>
          <p:cNvSpPr txBox="1"/>
          <p:nvPr/>
        </p:nvSpPr>
        <p:spPr>
          <a:xfrm>
            <a:off x="6241297" y="2354362"/>
            <a:ext cx="913768" cy="276999"/>
          </a:xfrm>
          <a:prstGeom prst="rect">
            <a:avLst/>
          </a:prstGeom>
          <a:noFill/>
          <a:ln>
            <a:noFill/>
          </a:ln>
        </p:spPr>
        <p:txBody>
          <a:bodyPr wrap="square" rtlCol="0">
            <a:spAutoFit/>
          </a:bodyPr>
          <a:lstStyle/>
          <a:p>
            <a:pPr algn="ctr"/>
            <a:r>
              <a:rPr lang="en-US" sz="1200" dirty="0">
                <a:solidFill>
                  <a:srgbClr val="000000"/>
                </a:solidFill>
                <a:latin typeface="Archer Bold" panose="02000000000000000000" pitchFamily="50" charset="0"/>
              </a:rPr>
              <a:t>Chinese</a:t>
            </a:r>
          </a:p>
        </p:txBody>
      </p:sp>
      <p:sp>
        <p:nvSpPr>
          <p:cNvPr id="21" name="TextBox 20">
            <a:extLst>
              <a:ext uri="{FF2B5EF4-FFF2-40B4-BE49-F238E27FC236}">
                <a16:creationId xmlns:a16="http://schemas.microsoft.com/office/drawing/2014/main" id="{CE08F1A5-FD18-4F67-B47B-1E9E19CAFFC1}"/>
              </a:ext>
            </a:extLst>
          </p:cNvPr>
          <p:cNvSpPr txBox="1"/>
          <p:nvPr/>
        </p:nvSpPr>
        <p:spPr>
          <a:xfrm>
            <a:off x="3748129" y="2356598"/>
            <a:ext cx="913768" cy="276999"/>
          </a:xfrm>
          <a:prstGeom prst="rect">
            <a:avLst/>
          </a:prstGeom>
          <a:noFill/>
          <a:ln>
            <a:noFill/>
          </a:ln>
        </p:spPr>
        <p:txBody>
          <a:bodyPr wrap="square" rtlCol="0">
            <a:spAutoFit/>
          </a:bodyPr>
          <a:lstStyle/>
          <a:p>
            <a:pPr algn="ctr"/>
            <a:r>
              <a:rPr lang="en-US" sz="1200" dirty="0">
                <a:solidFill>
                  <a:srgbClr val="000000"/>
                </a:solidFill>
                <a:latin typeface="Archer Bold" panose="02000000000000000000" pitchFamily="50" charset="0"/>
              </a:rPr>
              <a:t>Spanish</a:t>
            </a:r>
          </a:p>
        </p:txBody>
      </p:sp>
      <p:sp>
        <p:nvSpPr>
          <p:cNvPr id="22" name="TextBox 21">
            <a:extLst>
              <a:ext uri="{FF2B5EF4-FFF2-40B4-BE49-F238E27FC236}">
                <a16:creationId xmlns:a16="http://schemas.microsoft.com/office/drawing/2014/main" id="{5DE7A7F0-9507-47DE-B753-1434973218F3}"/>
              </a:ext>
            </a:extLst>
          </p:cNvPr>
          <p:cNvSpPr txBox="1"/>
          <p:nvPr/>
        </p:nvSpPr>
        <p:spPr>
          <a:xfrm>
            <a:off x="4998605" y="2356598"/>
            <a:ext cx="913768" cy="276999"/>
          </a:xfrm>
          <a:prstGeom prst="rect">
            <a:avLst/>
          </a:prstGeom>
          <a:noFill/>
          <a:ln>
            <a:noFill/>
          </a:ln>
        </p:spPr>
        <p:txBody>
          <a:bodyPr wrap="square" rtlCol="0" anchor="t">
            <a:spAutoFit/>
          </a:bodyPr>
          <a:lstStyle/>
          <a:p>
            <a:pPr algn="ctr"/>
            <a:r>
              <a:rPr lang="en-US" sz="1200">
                <a:solidFill>
                  <a:srgbClr val="000000"/>
                </a:solidFill>
                <a:latin typeface="Archer Bold"/>
              </a:rPr>
              <a:t>Russian</a:t>
            </a:r>
            <a:endParaRPr lang="en-US" sz="1200" dirty="0">
              <a:solidFill>
                <a:srgbClr val="000000"/>
              </a:solidFill>
              <a:latin typeface="Archer Bold" panose="02000000000000000000" pitchFamily="50" charset="0"/>
            </a:endParaRPr>
          </a:p>
        </p:txBody>
      </p:sp>
      <p:sp>
        <p:nvSpPr>
          <p:cNvPr id="23" name="TextBox 22">
            <a:extLst>
              <a:ext uri="{FF2B5EF4-FFF2-40B4-BE49-F238E27FC236}">
                <a16:creationId xmlns:a16="http://schemas.microsoft.com/office/drawing/2014/main" id="{2D91D0C8-F004-4925-BD01-108D1E364A84}"/>
              </a:ext>
            </a:extLst>
          </p:cNvPr>
          <p:cNvSpPr txBox="1"/>
          <p:nvPr/>
        </p:nvSpPr>
        <p:spPr>
          <a:xfrm>
            <a:off x="6258375" y="6029677"/>
            <a:ext cx="1326277" cy="276999"/>
          </a:xfrm>
          <a:prstGeom prst="rect">
            <a:avLst/>
          </a:prstGeom>
          <a:noFill/>
          <a:ln>
            <a:noFill/>
          </a:ln>
        </p:spPr>
        <p:txBody>
          <a:bodyPr wrap="square" rtlCol="0">
            <a:spAutoFit/>
          </a:bodyPr>
          <a:lstStyle/>
          <a:p>
            <a:pPr algn="ctr"/>
            <a:r>
              <a:rPr lang="en-US" sz="1200" dirty="0">
                <a:solidFill>
                  <a:srgbClr val="000000"/>
                </a:solidFill>
                <a:latin typeface="Archer Bold" panose="02000000000000000000" pitchFamily="50" charset="0"/>
              </a:rPr>
              <a:t>Catholic</a:t>
            </a:r>
          </a:p>
        </p:txBody>
      </p:sp>
      <p:sp>
        <p:nvSpPr>
          <p:cNvPr id="24" name="TextBox 23">
            <a:extLst>
              <a:ext uri="{FF2B5EF4-FFF2-40B4-BE49-F238E27FC236}">
                <a16:creationId xmlns:a16="http://schemas.microsoft.com/office/drawing/2014/main" id="{C0CED978-A91E-4E57-B143-5AFC50036EBB}"/>
              </a:ext>
            </a:extLst>
          </p:cNvPr>
          <p:cNvSpPr txBox="1"/>
          <p:nvPr/>
        </p:nvSpPr>
        <p:spPr>
          <a:xfrm>
            <a:off x="2216361" y="5937346"/>
            <a:ext cx="1111673" cy="461665"/>
          </a:xfrm>
          <a:prstGeom prst="rect">
            <a:avLst/>
          </a:prstGeom>
          <a:noFill/>
          <a:ln>
            <a:noFill/>
          </a:ln>
        </p:spPr>
        <p:txBody>
          <a:bodyPr wrap="square" rtlCol="0">
            <a:spAutoFit/>
          </a:bodyPr>
          <a:lstStyle/>
          <a:p>
            <a:pPr algn="ctr"/>
            <a:r>
              <a:rPr lang="en-US" sz="1200" dirty="0">
                <a:solidFill>
                  <a:srgbClr val="000000"/>
                </a:solidFill>
                <a:latin typeface="Archer Bold" panose="02000000000000000000" pitchFamily="50" charset="0"/>
              </a:rPr>
              <a:t>Reform</a:t>
            </a:r>
          </a:p>
          <a:p>
            <a:pPr algn="ctr"/>
            <a:r>
              <a:rPr lang="en-US" sz="1200" dirty="0">
                <a:solidFill>
                  <a:srgbClr val="000000"/>
                </a:solidFill>
                <a:latin typeface="Archer Bold" panose="02000000000000000000" pitchFamily="50" charset="0"/>
              </a:rPr>
              <a:t>Judaism</a:t>
            </a:r>
          </a:p>
        </p:txBody>
      </p:sp>
      <p:sp>
        <p:nvSpPr>
          <p:cNvPr id="25" name="TextBox 24">
            <a:extLst>
              <a:ext uri="{FF2B5EF4-FFF2-40B4-BE49-F238E27FC236}">
                <a16:creationId xmlns:a16="http://schemas.microsoft.com/office/drawing/2014/main" id="{8B412F1F-A04E-44D8-A82B-A6B20A2694D1}"/>
              </a:ext>
            </a:extLst>
          </p:cNvPr>
          <p:cNvSpPr txBox="1"/>
          <p:nvPr/>
        </p:nvSpPr>
        <p:spPr>
          <a:xfrm>
            <a:off x="3480799" y="5937346"/>
            <a:ext cx="1393726" cy="461665"/>
          </a:xfrm>
          <a:prstGeom prst="rect">
            <a:avLst/>
          </a:prstGeom>
          <a:noFill/>
          <a:ln>
            <a:noFill/>
          </a:ln>
        </p:spPr>
        <p:txBody>
          <a:bodyPr wrap="square" rtlCol="0">
            <a:spAutoFit/>
          </a:bodyPr>
          <a:lstStyle/>
          <a:p>
            <a:pPr algn="ctr"/>
            <a:r>
              <a:rPr lang="en-US" sz="1200" dirty="0">
                <a:solidFill>
                  <a:srgbClr val="000000"/>
                </a:solidFill>
                <a:latin typeface="Archer Bold" panose="02000000000000000000" pitchFamily="50" charset="0"/>
              </a:rPr>
              <a:t>Conservative </a:t>
            </a:r>
          </a:p>
          <a:p>
            <a:pPr algn="ctr"/>
            <a:r>
              <a:rPr lang="en-US" sz="1200" dirty="0">
                <a:solidFill>
                  <a:srgbClr val="000000"/>
                </a:solidFill>
                <a:latin typeface="Archer Bold" panose="02000000000000000000" pitchFamily="50" charset="0"/>
              </a:rPr>
              <a:t>Judaism</a:t>
            </a:r>
          </a:p>
        </p:txBody>
      </p:sp>
      <p:sp>
        <p:nvSpPr>
          <p:cNvPr id="26" name="TextBox 25">
            <a:extLst>
              <a:ext uri="{FF2B5EF4-FFF2-40B4-BE49-F238E27FC236}">
                <a16:creationId xmlns:a16="http://schemas.microsoft.com/office/drawing/2014/main" id="{B1281728-1292-4631-BABA-98832585F8BC}"/>
              </a:ext>
            </a:extLst>
          </p:cNvPr>
          <p:cNvSpPr txBox="1"/>
          <p:nvPr/>
        </p:nvSpPr>
        <p:spPr>
          <a:xfrm>
            <a:off x="5053583" y="5937345"/>
            <a:ext cx="1111673" cy="461665"/>
          </a:xfrm>
          <a:prstGeom prst="rect">
            <a:avLst/>
          </a:prstGeom>
          <a:noFill/>
          <a:ln>
            <a:noFill/>
          </a:ln>
        </p:spPr>
        <p:txBody>
          <a:bodyPr wrap="square" rtlCol="0">
            <a:spAutoFit/>
          </a:bodyPr>
          <a:lstStyle/>
          <a:p>
            <a:pPr algn="ctr"/>
            <a:r>
              <a:rPr lang="en-US" sz="1200" dirty="0">
                <a:solidFill>
                  <a:srgbClr val="000000"/>
                </a:solidFill>
                <a:latin typeface="Archer Bold" panose="02000000000000000000" pitchFamily="50" charset="0"/>
              </a:rPr>
              <a:t>Orthodox</a:t>
            </a:r>
          </a:p>
          <a:p>
            <a:pPr algn="ctr"/>
            <a:r>
              <a:rPr lang="en-US" sz="1200" dirty="0">
                <a:solidFill>
                  <a:srgbClr val="000000"/>
                </a:solidFill>
                <a:latin typeface="Archer Bold" panose="02000000000000000000" pitchFamily="50" charset="0"/>
              </a:rPr>
              <a:t>Judaism</a:t>
            </a:r>
          </a:p>
        </p:txBody>
      </p:sp>
      <p:sp>
        <p:nvSpPr>
          <p:cNvPr id="27" name="TextBox 26">
            <a:extLst>
              <a:ext uri="{FF2B5EF4-FFF2-40B4-BE49-F238E27FC236}">
                <a16:creationId xmlns:a16="http://schemas.microsoft.com/office/drawing/2014/main" id="{D69EE3E9-1C43-430B-BCE2-5B3600FB7980}"/>
              </a:ext>
            </a:extLst>
          </p:cNvPr>
          <p:cNvSpPr txBox="1"/>
          <p:nvPr/>
        </p:nvSpPr>
        <p:spPr>
          <a:xfrm>
            <a:off x="7714732" y="5956839"/>
            <a:ext cx="1326277" cy="461665"/>
          </a:xfrm>
          <a:prstGeom prst="rect">
            <a:avLst/>
          </a:prstGeom>
          <a:noFill/>
          <a:ln>
            <a:noFill/>
          </a:ln>
        </p:spPr>
        <p:txBody>
          <a:bodyPr wrap="square" rtlCol="0">
            <a:spAutoFit/>
          </a:bodyPr>
          <a:lstStyle/>
          <a:p>
            <a:pPr algn="ctr"/>
            <a:r>
              <a:rPr lang="en-US" sz="1200" dirty="0">
                <a:solidFill>
                  <a:srgbClr val="000000"/>
                </a:solidFill>
                <a:latin typeface="Archer Bold" panose="02000000000000000000" pitchFamily="50" charset="0"/>
              </a:rPr>
              <a:t>Black Community</a:t>
            </a:r>
          </a:p>
        </p:txBody>
      </p:sp>
      <p:sp>
        <p:nvSpPr>
          <p:cNvPr id="28" name="TextBox 27">
            <a:extLst>
              <a:ext uri="{FF2B5EF4-FFF2-40B4-BE49-F238E27FC236}">
                <a16:creationId xmlns:a16="http://schemas.microsoft.com/office/drawing/2014/main" id="{FBB1BA61-4ECD-4FA3-BA99-8A9434FDEFBE}"/>
              </a:ext>
            </a:extLst>
          </p:cNvPr>
          <p:cNvSpPr txBox="1"/>
          <p:nvPr/>
        </p:nvSpPr>
        <p:spPr>
          <a:xfrm>
            <a:off x="2535846" y="2354362"/>
            <a:ext cx="913768" cy="276999"/>
          </a:xfrm>
          <a:prstGeom prst="rect">
            <a:avLst/>
          </a:prstGeom>
          <a:noFill/>
          <a:ln>
            <a:noFill/>
          </a:ln>
        </p:spPr>
        <p:txBody>
          <a:bodyPr wrap="square" rtlCol="0">
            <a:spAutoFit/>
          </a:bodyPr>
          <a:lstStyle/>
          <a:p>
            <a:pPr algn="ctr"/>
            <a:r>
              <a:rPr lang="en-US" sz="1200" dirty="0">
                <a:solidFill>
                  <a:srgbClr val="000000"/>
                </a:solidFill>
                <a:latin typeface="Archer Bold" panose="02000000000000000000" pitchFamily="50" charset="0"/>
              </a:rPr>
              <a:t>English</a:t>
            </a:r>
          </a:p>
        </p:txBody>
      </p:sp>
      <p:pic>
        <p:nvPicPr>
          <p:cNvPr id="29" name="Picture 28">
            <a:extLst>
              <a:ext uri="{FF2B5EF4-FFF2-40B4-BE49-F238E27FC236}">
                <a16:creationId xmlns:a16="http://schemas.microsoft.com/office/drawing/2014/main" id="{D8F7BA3B-3A47-4800-9792-A193F8ABF4F7}"/>
              </a:ext>
            </a:extLst>
          </p:cNvPr>
          <p:cNvPicPr>
            <a:picLocks noChangeAspect="1"/>
          </p:cNvPicPr>
          <p:nvPr/>
        </p:nvPicPr>
        <p:blipFill rotWithShape="1">
          <a:blip r:embed="rId4"/>
          <a:srcRect l="46796" t="31617" r="37994" b="11035"/>
          <a:stretch/>
        </p:blipFill>
        <p:spPr>
          <a:xfrm>
            <a:off x="3752861" y="317362"/>
            <a:ext cx="904305" cy="1917916"/>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30" name="Picture 29">
            <a:extLst>
              <a:ext uri="{FF2B5EF4-FFF2-40B4-BE49-F238E27FC236}">
                <a16:creationId xmlns:a16="http://schemas.microsoft.com/office/drawing/2014/main" id="{74A05F53-A899-40A8-98F2-4D917E3A2808}"/>
              </a:ext>
            </a:extLst>
          </p:cNvPr>
          <p:cNvPicPr>
            <a:picLocks noChangeAspect="1"/>
          </p:cNvPicPr>
          <p:nvPr/>
        </p:nvPicPr>
        <p:blipFill rotWithShape="1">
          <a:blip r:embed="rId5"/>
          <a:srcRect l="46796" t="32352" r="37994" b="11208"/>
          <a:stretch/>
        </p:blipFill>
        <p:spPr>
          <a:xfrm>
            <a:off x="4996071" y="317362"/>
            <a:ext cx="918837" cy="1917917"/>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31" name="Picture 30">
            <a:extLst>
              <a:ext uri="{FF2B5EF4-FFF2-40B4-BE49-F238E27FC236}">
                <a16:creationId xmlns:a16="http://schemas.microsoft.com/office/drawing/2014/main" id="{3B14A03A-05B9-40E4-9195-07A602A43AE7}"/>
              </a:ext>
            </a:extLst>
          </p:cNvPr>
          <p:cNvPicPr>
            <a:picLocks noChangeAspect="1"/>
          </p:cNvPicPr>
          <p:nvPr/>
        </p:nvPicPr>
        <p:blipFill rotWithShape="1">
          <a:blip r:embed="rId6"/>
          <a:srcRect l="43624" t="12848" r="44219" b="40785"/>
          <a:stretch/>
        </p:blipFill>
        <p:spPr>
          <a:xfrm>
            <a:off x="2549242" y="332426"/>
            <a:ext cx="886977" cy="1902852"/>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32" name="Picture 31">
            <a:extLst>
              <a:ext uri="{FF2B5EF4-FFF2-40B4-BE49-F238E27FC236}">
                <a16:creationId xmlns:a16="http://schemas.microsoft.com/office/drawing/2014/main" id="{9E651BB8-EAA8-4664-BEC4-BC921AADB4FF}"/>
              </a:ext>
            </a:extLst>
          </p:cNvPr>
          <p:cNvPicPr>
            <a:picLocks noChangeAspect="1"/>
          </p:cNvPicPr>
          <p:nvPr/>
        </p:nvPicPr>
        <p:blipFill rotWithShape="1">
          <a:blip r:embed="rId7"/>
          <a:srcRect l="44078" t="13193" r="37994" b="17077"/>
          <a:stretch/>
        </p:blipFill>
        <p:spPr>
          <a:xfrm>
            <a:off x="5141150" y="3779232"/>
            <a:ext cx="936539" cy="2048973"/>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33" name="Picture 32">
            <a:extLst>
              <a:ext uri="{FF2B5EF4-FFF2-40B4-BE49-F238E27FC236}">
                <a16:creationId xmlns:a16="http://schemas.microsoft.com/office/drawing/2014/main" id="{914AF033-3FDB-47AC-B1C9-19B0FD1181DD}"/>
              </a:ext>
            </a:extLst>
          </p:cNvPr>
          <p:cNvPicPr>
            <a:picLocks noChangeAspect="1"/>
          </p:cNvPicPr>
          <p:nvPr/>
        </p:nvPicPr>
        <p:blipFill rotWithShape="1">
          <a:blip r:embed="rId8"/>
          <a:srcRect l="44078" t="14229" r="37994" b="16731"/>
          <a:stretch/>
        </p:blipFill>
        <p:spPr>
          <a:xfrm>
            <a:off x="2299387" y="3780460"/>
            <a:ext cx="945621" cy="2048359"/>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34" name="Picture 33">
            <a:extLst>
              <a:ext uri="{FF2B5EF4-FFF2-40B4-BE49-F238E27FC236}">
                <a16:creationId xmlns:a16="http://schemas.microsoft.com/office/drawing/2014/main" id="{BCC87512-5434-4147-BCFD-211029D937D9}"/>
              </a:ext>
            </a:extLst>
          </p:cNvPr>
          <p:cNvPicPr>
            <a:picLocks noChangeAspect="1"/>
          </p:cNvPicPr>
          <p:nvPr/>
        </p:nvPicPr>
        <p:blipFill rotWithShape="1">
          <a:blip r:embed="rId9"/>
          <a:srcRect l="35238" t="17163" r="46974" b="14315"/>
          <a:stretch/>
        </p:blipFill>
        <p:spPr>
          <a:xfrm>
            <a:off x="3704852" y="3779231"/>
            <a:ext cx="945621" cy="204897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35" name="Picture 34">
            <a:extLst>
              <a:ext uri="{FF2B5EF4-FFF2-40B4-BE49-F238E27FC236}">
                <a16:creationId xmlns:a16="http://schemas.microsoft.com/office/drawing/2014/main" id="{18AD85A7-3D2C-4471-AF9E-969419C09171}"/>
              </a:ext>
            </a:extLst>
          </p:cNvPr>
          <p:cNvPicPr>
            <a:picLocks noChangeAspect="1"/>
          </p:cNvPicPr>
          <p:nvPr/>
        </p:nvPicPr>
        <p:blipFill rotWithShape="1">
          <a:blip r:embed="rId10"/>
          <a:srcRect l="43981" t="14229" r="37994" b="16904"/>
          <a:stretch/>
        </p:blipFill>
        <p:spPr>
          <a:xfrm>
            <a:off x="6444951" y="3779847"/>
            <a:ext cx="953124" cy="2048358"/>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36" name="Picture 35">
            <a:extLst>
              <a:ext uri="{FF2B5EF4-FFF2-40B4-BE49-F238E27FC236}">
                <a16:creationId xmlns:a16="http://schemas.microsoft.com/office/drawing/2014/main" id="{141F35AF-A39F-4F65-BA16-6E52CBD2F57F}"/>
              </a:ext>
            </a:extLst>
          </p:cNvPr>
          <p:cNvPicPr>
            <a:picLocks noChangeAspect="1"/>
          </p:cNvPicPr>
          <p:nvPr/>
        </p:nvPicPr>
        <p:blipFill rotWithShape="1">
          <a:blip r:embed="rId11"/>
          <a:srcRect l="44187" t="13711" r="38524" b="18975"/>
          <a:stretch/>
        </p:blipFill>
        <p:spPr>
          <a:xfrm>
            <a:off x="6259481" y="281864"/>
            <a:ext cx="877400" cy="1921612"/>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37" name="TextBox 36">
            <a:extLst>
              <a:ext uri="{FF2B5EF4-FFF2-40B4-BE49-F238E27FC236}">
                <a16:creationId xmlns:a16="http://schemas.microsoft.com/office/drawing/2014/main" id="{736D4114-CD1E-4D42-BCE2-08B8A4585AFB}"/>
              </a:ext>
            </a:extLst>
          </p:cNvPr>
          <p:cNvSpPr txBox="1"/>
          <p:nvPr/>
        </p:nvSpPr>
        <p:spPr>
          <a:xfrm>
            <a:off x="7463270" y="2354362"/>
            <a:ext cx="913768" cy="276999"/>
          </a:xfrm>
          <a:prstGeom prst="rect">
            <a:avLst/>
          </a:prstGeom>
          <a:noFill/>
          <a:ln>
            <a:noFill/>
          </a:ln>
        </p:spPr>
        <p:txBody>
          <a:bodyPr wrap="square" rtlCol="0">
            <a:spAutoFit/>
          </a:bodyPr>
          <a:lstStyle/>
          <a:p>
            <a:pPr algn="ctr"/>
            <a:r>
              <a:rPr lang="en-US" sz="1200" dirty="0">
                <a:solidFill>
                  <a:srgbClr val="000000"/>
                </a:solidFill>
                <a:latin typeface="Archer Bold" panose="02000000000000000000" pitchFamily="50" charset="0"/>
              </a:rPr>
              <a:t>Korean</a:t>
            </a:r>
          </a:p>
        </p:txBody>
      </p:sp>
      <p:pic>
        <p:nvPicPr>
          <p:cNvPr id="5" name="Picture 4" descr="A group of people sitting on a couch&#10;&#10;Description automatically generated with low confidence">
            <a:extLst>
              <a:ext uri="{FF2B5EF4-FFF2-40B4-BE49-F238E27FC236}">
                <a16:creationId xmlns:a16="http://schemas.microsoft.com/office/drawing/2014/main" id="{1A26A5FC-2AE1-444F-8216-2132C5F98A0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96571" y="305488"/>
            <a:ext cx="880467" cy="192024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2254961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6DE1FAD-19D5-457A-A718-2EB0BCE3E407}"/>
              </a:ext>
            </a:extLst>
          </p:cNvPr>
          <p:cNvSpPr/>
          <p:nvPr/>
        </p:nvSpPr>
        <p:spPr>
          <a:xfrm rot="16200000">
            <a:off x="-2475409" y="2475409"/>
            <a:ext cx="6858000" cy="19071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4C78A43-580D-427E-AD9B-342886775380}"/>
              </a:ext>
            </a:extLst>
          </p:cNvPr>
          <p:cNvSpPr txBox="1"/>
          <p:nvPr/>
        </p:nvSpPr>
        <p:spPr>
          <a:xfrm rot="16200000">
            <a:off x="-1840227" y="3063765"/>
            <a:ext cx="5587638" cy="1569660"/>
          </a:xfrm>
          <a:prstGeom prst="rect">
            <a:avLst/>
          </a:prstGeom>
          <a:noFill/>
        </p:spPr>
        <p:txBody>
          <a:bodyPr wrap="square" rtlCol="0">
            <a:spAutoFit/>
          </a:bodyPr>
          <a:lstStyle/>
          <a:p>
            <a:r>
              <a:rPr lang="en-US" sz="4800" b="1" dirty="0">
                <a:solidFill>
                  <a:schemeClr val="bg1"/>
                </a:solidFill>
                <a:latin typeface="Adrianna Lt" panose="02000703030000020003" pitchFamily="50" charset="0"/>
              </a:rPr>
              <a:t>SOCIAL MEDIA</a:t>
            </a:r>
          </a:p>
          <a:p>
            <a:r>
              <a:rPr lang="en-US" sz="4800" b="1" dirty="0">
                <a:solidFill>
                  <a:schemeClr val="bg1"/>
                </a:solidFill>
                <a:latin typeface="Adrianna Lt" panose="02000703030000020003" pitchFamily="50" charset="0"/>
              </a:rPr>
              <a:t>#DonorDay2021</a:t>
            </a:r>
          </a:p>
        </p:txBody>
      </p:sp>
      <p:pic>
        <p:nvPicPr>
          <p:cNvPr id="6" name="Picture 2" descr="Social-Icon | #DMWF Expo North America">
            <a:extLst>
              <a:ext uri="{FF2B5EF4-FFF2-40B4-BE49-F238E27FC236}">
                <a16:creationId xmlns:a16="http://schemas.microsoft.com/office/drawing/2014/main" id="{D3D48856-13CC-41FA-B3CA-F21146DF86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667" y="303360"/>
            <a:ext cx="1069848" cy="106984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icture containing drawing&#10;&#10;Description automatically generated">
            <a:extLst>
              <a:ext uri="{FF2B5EF4-FFF2-40B4-BE49-F238E27FC236}">
                <a16:creationId xmlns:a16="http://schemas.microsoft.com/office/drawing/2014/main" id="{31B1BFE3-EC52-41F0-92BC-A1037159B60E}"/>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4353119" y="458200"/>
            <a:ext cx="367734" cy="367734"/>
          </a:xfrm>
          <a:prstGeom prst="rect">
            <a:avLst/>
          </a:prstGeom>
        </p:spPr>
      </p:pic>
      <p:pic>
        <p:nvPicPr>
          <p:cNvPr id="11" name="Picture 10" descr="A picture containing bridge&#10;&#10;Description automatically generated">
            <a:extLst>
              <a:ext uri="{FF2B5EF4-FFF2-40B4-BE49-F238E27FC236}">
                <a16:creationId xmlns:a16="http://schemas.microsoft.com/office/drawing/2014/main" id="{34FEF184-C129-4869-89A0-39DCEA8ABA98}"/>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4066824" y="350073"/>
            <a:ext cx="369706" cy="369706"/>
          </a:xfrm>
          <a:prstGeom prst="rect">
            <a:avLst/>
          </a:prstGeom>
        </p:spPr>
      </p:pic>
      <p:sp>
        <p:nvSpPr>
          <p:cNvPr id="20" name="TextBox 19">
            <a:extLst>
              <a:ext uri="{FF2B5EF4-FFF2-40B4-BE49-F238E27FC236}">
                <a16:creationId xmlns:a16="http://schemas.microsoft.com/office/drawing/2014/main" id="{107E0344-C792-40EB-9C83-1B35FD35F3E5}"/>
              </a:ext>
            </a:extLst>
          </p:cNvPr>
          <p:cNvSpPr txBox="1"/>
          <p:nvPr/>
        </p:nvSpPr>
        <p:spPr>
          <a:xfrm>
            <a:off x="2091725" y="373546"/>
            <a:ext cx="3821002" cy="338554"/>
          </a:xfrm>
          <a:prstGeom prst="rect">
            <a:avLst/>
          </a:prstGeom>
          <a:noFill/>
        </p:spPr>
        <p:txBody>
          <a:bodyPr wrap="square" rtlCol="0">
            <a:spAutoFit/>
          </a:bodyPr>
          <a:lstStyle/>
          <a:p>
            <a:r>
              <a:rPr lang="en-US" sz="1600" dirty="0">
                <a:solidFill>
                  <a:srgbClr val="000000"/>
                </a:solidFill>
                <a:latin typeface="Archer Bold" panose="02000000000000000000" pitchFamily="50" charset="0"/>
              </a:rPr>
              <a:t>Instagram/Facebook</a:t>
            </a:r>
          </a:p>
        </p:txBody>
      </p:sp>
      <p:pic>
        <p:nvPicPr>
          <p:cNvPr id="1028" name="Picture 4" descr="Instagram post with transparent background - Nohat">
            <a:extLst>
              <a:ext uri="{FF2B5EF4-FFF2-40B4-BE49-F238E27FC236}">
                <a16:creationId xmlns:a16="http://schemas.microsoft.com/office/drawing/2014/main" id="{438FA85D-476F-427A-923E-E0008E2E68A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865" t="10758" r="26404" b="14569"/>
          <a:stretch/>
        </p:blipFill>
        <p:spPr bwMode="auto">
          <a:xfrm>
            <a:off x="2689604" y="1224581"/>
            <a:ext cx="2255326" cy="3603876"/>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8743FC9A-FE31-4218-837B-117064CBC110}"/>
              </a:ext>
            </a:extLst>
          </p:cNvPr>
          <p:cNvGrpSpPr/>
          <p:nvPr/>
        </p:nvGrpSpPr>
        <p:grpSpPr>
          <a:xfrm>
            <a:off x="5855567" y="373884"/>
            <a:ext cx="2503098" cy="4793539"/>
            <a:chOff x="5727352" y="-529384"/>
            <a:chExt cx="2974768" cy="5696807"/>
          </a:xfrm>
        </p:grpSpPr>
        <p:pic>
          <p:nvPicPr>
            <p:cNvPr id="1026" name="Picture 2" descr="FREE Facebook PSD Post Mockup – 2018 on Behance">
              <a:extLst>
                <a:ext uri="{FF2B5EF4-FFF2-40B4-BE49-F238E27FC236}">
                  <a16:creationId xmlns:a16="http://schemas.microsoft.com/office/drawing/2014/main" id="{BB17129D-0A69-4588-96C3-D0E79146A15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150" t="19579" r="18682" b="5105"/>
            <a:stretch/>
          </p:blipFill>
          <p:spPr bwMode="auto">
            <a:xfrm>
              <a:off x="5727353" y="1563547"/>
              <a:ext cx="2974767" cy="3603876"/>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0" name="Picture 6" descr="Facebook mobile post with flat design | Free Vector">
              <a:extLst>
                <a:ext uri="{FF2B5EF4-FFF2-40B4-BE49-F238E27FC236}">
                  <a16:creationId xmlns:a16="http://schemas.microsoft.com/office/drawing/2014/main" id="{4E2E6EA3-BC12-49E5-9976-A752BBFB874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8697" t="11351" r="28955" b="58063"/>
            <a:stretch/>
          </p:blipFill>
          <p:spPr bwMode="auto">
            <a:xfrm>
              <a:off x="5727352" y="-529384"/>
              <a:ext cx="2974767" cy="2219961"/>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4" descr="A picture containing logo&#10;&#10;Description automatically generated">
              <a:extLst>
                <a:ext uri="{FF2B5EF4-FFF2-40B4-BE49-F238E27FC236}">
                  <a16:creationId xmlns:a16="http://schemas.microsoft.com/office/drawing/2014/main" id="{658A7588-56A8-40C9-9269-40FBDC541B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27353" y="1554703"/>
              <a:ext cx="2974767" cy="2974767"/>
            </a:xfrm>
            <a:prstGeom prst="rect">
              <a:avLst/>
            </a:prstGeom>
          </p:spPr>
        </p:pic>
      </p:grpSp>
      <p:pic>
        <p:nvPicPr>
          <p:cNvPr id="8" name="Picture 7" descr="A picture containing text, person, screenshot&#10;&#10;Description automatically generated">
            <a:extLst>
              <a:ext uri="{FF2B5EF4-FFF2-40B4-BE49-F238E27FC236}">
                <a16:creationId xmlns:a16="http://schemas.microsoft.com/office/drawing/2014/main" id="{CF15FF95-5485-42BD-AC79-CCED4B0414BE}"/>
              </a:ext>
            </a:extLst>
          </p:cNvPr>
          <p:cNvPicPr>
            <a:picLocks noChangeAspect="1"/>
          </p:cNvPicPr>
          <p:nvPr/>
        </p:nvPicPr>
        <p:blipFill rotWithShape="1">
          <a:blip r:embed="rId9">
            <a:extLst>
              <a:ext uri="{28A0092B-C50C-407E-A947-70E740481C1C}">
                <a14:useLocalDpi xmlns:a14="http://schemas.microsoft.com/office/drawing/2010/main" val="0"/>
              </a:ext>
            </a:extLst>
          </a:blip>
          <a:srcRect l="3283"/>
          <a:stretch/>
        </p:blipFill>
        <p:spPr>
          <a:xfrm>
            <a:off x="2689605" y="1554749"/>
            <a:ext cx="2255326" cy="2331879"/>
          </a:xfrm>
          <a:prstGeom prst="rect">
            <a:avLst/>
          </a:prstGeom>
        </p:spPr>
      </p:pic>
      <p:sp>
        <p:nvSpPr>
          <p:cNvPr id="18" name="Rectangle 17">
            <a:extLst>
              <a:ext uri="{FF2B5EF4-FFF2-40B4-BE49-F238E27FC236}">
                <a16:creationId xmlns:a16="http://schemas.microsoft.com/office/drawing/2014/main" id="{320B0628-C26A-4557-BDD9-269F6A6EED5C}"/>
              </a:ext>
            </a:extLst>
          </p:cNvPr>
          <p:cNvSpPr/>
          <p:nvPr/>
        </p:nvSpPr>
        <p:spPr>
          <a:xfrm>
            <a:off x="2743396" y="4251839"/>
            <a:ext cx="2086701" cy="465448"/>
          </a:xfrm>
          <a:prstGeom prst="rect">
            <a:avLst/>
          </a:prstGeom>
          <a:solidFill>
            <a:schemeClr val="bg1"/>
          </a:solidFill>
        </p:spPr>
        <p:txBody>
          <a:bodyPr wrap="square" anchor="t">
            <a:spAutoFit/>
          </a:bodyPr>
          <a:lstStyle/>
          <a:p>
            <a:pPr marL="0" lvl="1">
              <a:lnSpc>
                <a:spcPct val="107000"/>
              </a:lnSpc>
            </a:pPr>
            <a:r>
              <a:rPr lang="en-US" sz="775" dirty="0">
                <a:solidFill>
                  <a:srgbClr val="000000"/>
                </a:solidFill>
                <a:latin typeface="Arial Narrow" panose="020B0606020202030204" pitchFamily="34" charset="0"/>
                <a:ea typeface="Calibri" panose="020F0502020204030204" pitchFamily="34" charset="0"/>
                <a:cs typeface="Times New Roman"/>
              </a:rPr>
              <a:t>Every day a New Yorker dies waiting for a transplant. Help change that by signing up as an organ donor. Registerme.org/</a:t>
            </a:r>
            <a:r>
              <a:rPr lang="en-US" sz="775" dirty="0" err="1">
                <a:solidFill>
                  <a:srgbClr val="000000"/>
                </a:solidFill>
                <a:latin typeface="Arial Narrow" panose="020B0606020202030204" pitchFamily="34" charset="0"/>
                <a:ea typeface="Calibri" panose="020F0502020204030204" pitchFamily="34" charset="0"/>
                <a:cs typeface="Times New Roman"/>
              </a:rPr>
              <a:t>EnrollmentDay</a:t>
            </a:r>
            <a:r>
              <a:rPr lang="en-US" sz="775" dirty="0">
                <a:solidFill>
                  <a:srgbClr val="000000"/>
                </a:solidFill>
                <a:latin typeface="Arial Narrow" panose="020B0606020202030204" pitchFamily="34" charset="0"/>
                <a:ea typeface="Calibri" panose="020F0502020204030204" pitchFamily="34" charset="0"/>
                <a:cs typeface="Times New Roman"/>
              </a:rPr>
              <a:t> #DonorDay2021</a:t>
            </a:r>
          </a:p>
        </p:txBody>
      </p:sp>
      <p:sp>
        <p:nvSpPr>
          <p:cNvPr id="15" name="Rectangle 14">
            <a:extLst>
              <a:ext uri="{FF2B5EF4-FFF2-40B4-BE49-F238E27FC236}">
                <a16:creationId xmlns:a16="http://schemas.microsoft.com/office/drawing/2014/main" id="{E4685140-ED64-4C98-96F9-8586C0F35CD0}"/>
              </a:ext>
            </a:extLst>
          </p:cNvPr>
          <p:cNvSpPr/>
          <p:nvPr/>
        </p:nvSpPr>
        <p:spPr>
          <a:xfrm>
            <a:off x="5912727" y="1590724"/>
            <a:ext cx="2445937" cy="465448"/>
          </a:xfrm>
          <a:prstGeom prst="rect">
            <a:avLst/>
          </a:prstGeom>
          <a:solidFill>
            <a:schemeClr val="bg1"/>
          </a:solidFill>
        </p:spPr>
        <p:txBody>
          <a:bodyPr wrap="square" anchor="t">
            <a:spAutoFit/>
          </a:bodyPr>
          <a:lstStyle/>
          <a:p>
            <a:pPr marL="0" lvl="1">
              <a:lnSpc>
                <a:spcPct val="107000"/>
              </a:lnSpc>
            </a:pPr>
            <a:r>
              <a:rPr lang="en-US" sz="775" dirty="0">
                <a:solidFill>
                  <a:srgbClr val="000000"/>
                </a:solidFill>
                <a:latin typeface="Arial Narrow" panose="020B0606020202030204" pitchFamily="34" charset="0"/>
                <a:ea typeface="Calibri" panose="020F0502020204030204" pitchFamily="34" charset="0"/>
                <a:cs typeface="Times New Roman"/>
              </a:rPr>
              <a:t>Every day a New Yorker dies waiting for a transplant. Help change that by signing up as an organ donor. Registerme.org/</a:t>
            </a:r>
            <a:r>
              <a:rPr lang="en-US" sz="775" dirty="0" err="1">
                <a:solidFill>
                  <a:srgbClr val="000000"/>
                </a:solidFill>
                <a:latin typeface="Arial Narrow" panose="020B0606020202030204" pitchFamily="34" charset="0"/>
                <a:ea typeface="Calibri" panose="020F0502020204030204" pitchFamily="34" charset="0"/>
                <a:cs typeface="Times New Roman"/>
              </a:rPr>
              <a:t>EnrollmentDay</a:t>
            </a:r>
            <a:r>
              <a:rPr lang="en-US" sz="775" dirty="0">
                <a:solidFill>
                  <a:srgbClr val="000000"/>
                </a:solidFill>
                <a:latin typeface="Arial Narrow" panose="020B0606020202030204" pitchFamily="34" charset="0"/>
                <a:ea typeface="Calibri" panose="020F0502020204030204" pitchFamily="34" charset="0"/>
                <a:cs typeface="Times New Roman"/>
              </a:rPr>
              <a:t> #DonorDay2021</a:t>
            </a:r>
          </a:p>
        </p:txBody>
      </p:sp>
    </p:spTree>
    <p:extLst>
      <p:ext uri="{BB962C8B-B14F-4D97-AF65-F5344CB8AC3E}">
        <p14:creationId xmlns:p14="http://schemas.microsoft.com/office/powerpoint/2010/main" val="35304450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1478694C-CF07-49D9-93BD-AB6FF58DB360}"/>
              </a:ext>
            </a:extLst>
          </p:cNvPr>
          <p:cNvGrpSpPr/>
          <p:nvPr/>
        </p:nvGrpSpPr>
        <p:grpSpPr>
          <a:xfrm>
            <a:off x="2260607" y="3362827"/>
            <a:ext cx="5734850" cy="1181265"/>
            <a:chOff x="2260607" y="1189272"/>
            <a:chExt cx="5734850" cy="1181265"/>
          </a:xfrm>
        </p:grpSpPr>
        <p:pic>
          <p:nvPicPr>
            <p:cNvPr id="24" name="Picture 23">
              <a:extLst>
                <a:ext uri="{FF2B5EF4-FFF2-40B4-BE49-F238E27FC236}">
                  <a16:creationId xmlns:a16="http://schemas.microsoft.com/office/drawing/2014/main" id="{BFB64324-B01A-460B-83A6-95593450F170}"/>
                </a:ext>
              </a:extLst>
            </p:cNvPr>
            <p:cNvPicPr>
              <a:picLocks noChangeAspect="1"/>
            </p:cNvPicPr>
            <p:nvPr/>
          </p:nvPicPr>
          <p:blipFill>
            <a:blip r:embed="rId2"/>
            <a:stretch>
              <a:fillRect/>
            </a:stretch>
          </p:blipFill>
          <p:spPr>
            <a:xfrm>
              <a:off x="2260607" y="1189272"/>
              <a:ext cx="5734850" cy="1181265"/>
            </a:xfrm>
            <a:prstGeom prst="rect">
              <a:avLst/>
            </a:prstGeom>
          </p:spPr>
        </p:pic>
        <p:sp>
          <p:nvSpPr>
            <p:cNvPr id="25" name="Rectangle 24">
              <a:extLst>
                <a:ext uri="{FF2B5EF4-FFF2-40B4-BE49-F238E27FC236}">
                  <a16:creationId xmlns:a16="http://schemas.microsoft.com/office/drawing/2014/main" id="{8CEB1E8D-7C51-426C-BDC5-1AA867E0C853}"/>
                </a:ext>
              </a:extLst>
            </p:cNvPr>
            <p:cNvSpPr/>
            <p:nvPr/>
          </p:nvSpPr>
          <p:spPr>
            <a:xfrm>
              <a:off x="2982482" y="1373208"/>
              <a:ext cx="1674976" cy="361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290" name="Picture 2" descr="Social tweet twitter icon - Social Icons Circular Color">
            <a:extLst>
              <a:ext uri="{FF2B5EF4-FFF2-40B4-BE49-F238E27FC236}">
                <a16:creationId xmlns:a16="http://schemas.microsoft.com/office/drawing/2014/main" id="{53690AED-AB5E-49FA-AC40-6D8864DB6BC6}"/>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2982482" y="343067"/>
            <a:ext cx="399511" cy="39951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49154F6-A27E-4BB0-80C9-2EF5CC233E47}"/>
              </a:ext>
            </a:extLst>
          </p:cNvPr>
          <p:cNvSpPr txBox="1"/>
          <p:nvPr/>
        </p:nvSpPr>
        <p:spPr>
          <a:xfrm>
            <a:off x="2066124" y="373546"/>
            <a:ext cx="916358" cy="338554"/>
          </a:xfrm>
          <a:prstGeom prst="rect">
            <a:avLst/>
          </a:prstGeom>
          <a:noFill/>
        </p:spPr>
        <p:txBody>
          <a:bodyPr wrap="square" rtlCol="0">
            <a:spAutoFit/>
          </a:bodyPr>
          <a:lstStyle/>
          <a:p>
            <a:r>
              <a:rPr lang="en-US" sz="1600" dirty="0">
                <a:solidFill>
                  <a:srgbClr val="000000"/>
                </a:solidFill>
                <a:latin typeface="Archer Bold" panose="02000000000000000000" pitchFamily="50" charset="0"/>
              </a:rPr>
              <a:t>Twitter</a:t>
            </a:r>
          </a:p>
        </p:txBody>
      </p:sp>
      <p:sp>
        <p:nvSpPr>
          <p:cNvPr id="12" name="Rectangle 11">
            <a:extLst>
              <a:ext uri="{FF2B5EF4-FFF2-40B4-BE49-F238E27FC236}">
                <a16:creationId xmlns:a16="http://schemas.microsoft.com/office/drawing/2014/main" id="{014DF703-64E8-4DA4-A469-E0AEB1E3982B}"/>
              </a:ext>
            </a:extLst>
          </p:cNvPr>
          <p:cNvSpPr/>
          <p:nvPr/>
        </p:nvSpPr>
        <p:spPr>
          <a:xfrm rot="16200000">
            <a:off x="-2475409" y="2475409"/>
            <a:ext cx="6858000" cy="19071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1892CF1-E423-4207-96BF-8BB3BD652B15}"/>
              </a:ext>
            </a:extLst>
          </p:cNvPr>
          <p:cNvSpPr txBox="1"/>
          <p:nvPr/>
        </p:nvSpPr>
        <p:spPr>
          <a:xfrm rot="16200000">
            <a:off x="-1840227" y="3063764"/>
            <a:ext cx="5587638" cy="1569660"/>
          </a:xfrm>
          <a:prstGeom prst="rect">
            <a:avLst/>
          </a:prstGeom>
          <a:noFill/>
        </p:spPr>
        <p:txBody>
          <a:bodyPr wrap="square" rtlCol="0">
            <a:spAutoFit/>
          </a:bodyPr>
          <a:lstStyle/>
          <a:p>
            <a:r>
              <a:rPr lang="en-US" sz="4800" b="1" dirty="0">
                <a:solidFill>
                  <a:schemeClr val="bg1"/>
                </a:solidFill>
                <a:latin typeface="Adrianna Lt" panose="02000703030000020003" pitchFamily="50" charset="0"/>
              </a:rPr>
              <a:t>SOCIAL MEDIA</a:t>
            </a:r>
          </a:p>
          <a:p>
            <a:r>
              <a:rPr lang="en-US" sz="4800" b="1" dirty="0">
                <a:solidFill>
                  <a:schemeClr val="bg1"/>
                </a:solidFill>
                <a:latin typeface="Adrianna Lt" panose="02000703030000020003" pitchFamily="50" charset="0"/>
              </a:rPr>
              <a:t>#DonorDay2021</a:t>
            </a:r>
          </a:p>
        </p:txBody>
      </p:sp>
      <p:pic>
        <p:nvPicPr>
          <p:cNvPr id="14" name="Picture 2" descr="Social-Icon | #DMWF Expo North America">
            <a:extLst>
              <a:ext uri="{FF2B5EF4-FFF2-40B4-BE49-F238E27FC236}">
                <a16:creationId xmlns:a16="http://schemas.microsoft.com/office/drawing/2014/main" id="{E0AB2E2F-6CEB-4A2D-BB2F-248017EE79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667" y="303360"/>
            <a:ext cx="1069848" cy="1069848"/>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1E73376F-E15C-4CF5-B382-B8A7C204BA6B}"/>
              </a:ext>
            </a:extLst>
          </p:cNvPr>
          <p:cNvSpPr/>
          <p:nvPr/>
        </p:nvSpPr>
        <p:spPr>
          <a:xfrm>
            <a:off x="2476501" y="3373516"/>
            <a:ext cx="4572000" cy="672748"/>
          </a:xfrm>
          <a:prstGeom prst="rect">
            <a:avLst/>
          </a:prstGeom>
        </p:spPr>
        <p:txBody>
          <a:bodyPr anchor="t">
            <a:spAutoFit/>
          </a:bodyPr>
          <a:lstStyle/>
          <a:p>
            <a:pPr marR="0" lvl="1">
              <a:lnSpc>
                <a:spcPct val="107000"/>
              </a:lnSpc>
              <a:spcBef>
                <a:spcPts val="0"/>
              </a:spcBef>
              <a:spcAft>
                <a:spcPts val="0"/>
              </a:spcAft>
            </a:pPr>
            <a:r>
              <a:rPr lang="en-US" sz="1200" dirty="0">
                <a:solidFill>
                  <a:srgbClr val="000000"/>
                </a:solidFill>
                <a:latin typeface="Archer Book"/>
                <a:ea typeface="Calibri" panose="020F0502020204030204" pitchFamily="34" charset="0"/>
                <a:cs typeface="Times New Roman"/>
              </a:rPr>
              <a:t>Help save up to 8 lives by registering as an organ donor. Organ Donor Enrollment Day is 10/7. Registerme.org/</a:t>
            </a:r>
            <a:r>
              <a:rPr lang="en-US" sz="1200" dirty="0" err="1">
                <a:solidFill>
                  <a:srgbClr val="000000"/>
                </a:solidFill>
                <a:latin typeface="Archer Book"/>
                <a:ea typeface="Calibri" panose="020F0502020204030204" pitchFamily="34" charset="0"/>
                <a:cs typeface="Times New Roman"/>
              </a:rPr>
              <a:t>EnrollmentDay</a:t>
            </a:r>
            <a:r>
              <a:rPr lang="en-US" sz="1200" dirty="0">
                <a:solidFill>
                  <a:srgbClr val="000000"/>
                </a:solidFill>
                <a:latin typeface="Archer Book"/>
                <a:ea typeface="Calibri" panose="020F0502020204030204" pitchFamily="34" charset="0"/>
                <a:cs typeface="Times New Roman"/>
              </a:rPr>
              <a:t> #DonorDay2021</a:t>
            </a:r>
            <a:endParaRPr lang="en-US" sz="1200" dirty="0">
              <a:solidFill>
                <a:srgbClr val="000000"/>
              </a:solidFill>
              <a:latin typeface="Archer Book" panose="02000000000000000000" pitchFamily="50" charset="0"/>
              <a:ea typeface="Calibri" panose="020F0502020204030204"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id="{FD431B79-44AB-4A5C-8955-DAC6BFA729E5}"/>
              </a:ext>
            </a:extLst>
          </p:cNvPr>
          <p:cNvGrpSpPr/>
          <p:nvPr/>
        </p:nvGrpSpPr>
        <p:grpSpPr>
          <a:xfrm>
            <a:off x="2260607" y="1599470"/>
            <a:ext cx="5734850" cy="1181265"/>
            <a:chOff x="2260607" y="1189272"/>
            <a:chExt cx="5734850" cy="1181265"/>
          </a:xfrm>
        </p:grpSpPr>
        <p:pic>
          <p:nvPicPr>
            <p:cNvPr id="2" name="Picture 1">
              <a:extLst>
                <a:ext uri="{FF2B5EF4-FFF2-40B4-BE49-F238E27FC236}">
                  <a16:creationId xmlns:a16="http://schemas.microsoft.com/office/drawing/2014/main" id="{1470268C-2928-4155-8D65-5FA039CFBBB9}"/>
                </a:ext>
              </a:extLst>
            </p:cNvPr>
            <p:cNvPicPr>
              <a:picLocks noChangeAspect="1"/>
            </p:cNvPicPr>
            <p:nvPr/>
          </p:nvPicPr>
          <p:blipFill>
            <a:blip r:embed="rId2"/>
            <a:stretch>
              <a:fillRect/>
            </a:stretch>
          </p:blipFill>
          <p:spPr>
            <a:xfrm>
              <a:off x="2260607" y="1189272"/>
              <a:ext cx="5734850" cy="1181265"/>
            </a:xfrm>
            <a:prstGeom prst="rect">
              <a:avLst/>
            </a:prstGeom>
          </p:spPr>
        </p:pic>
        <p:sp>
          <p:nvSpPr>
            <p:cNvPr id="3" name="Rectangle 2">
              <a:extLst>
                <a:ext uri="{FF2B5EF4-FFF2-40B4-BE49-F238E27FC236}">
                  <a16:creationId xmlns:a16="http://schemas.microsoft.com/office/drawing/2014/main" id="{FA782E5F-BCC4-4A31-A966-CEE2486B76F5}"/>
                </a:ext>
              </a:extLst>
            </p:cNvPr>
            <p:cNvSpPr/>
            <p:nvPr/>
          </p:nvSpPr>
          <p:spPr>
            <a:xfrm>
              <a:off x="2982482" y="1373208"/>
              <a:ext cx="1674976" cy="361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DA9F2114-D3DF-4A66-9BEE-6C7136F324DA}"/>
              </a:ext>
            </a:extLst>
          </p:cNvPr>
          <p:cNvGrpSpPr/>
          <p:nvPr/>
        </p:nvGrpSpPr>
        <p:grpSpPr>
          <a:xfrm>
            <a:off x="2260607" y="5126184"/>
            <a:ext cx="5734850" cy="1181265"/>
            <a:chOff x="2260607" y="1189272"/>
            <a:chExt cx="5734850" cy="1181265"/>
          </a:xfrm>
        </p:grpSpPr>
        <p:pic>
          <p:nvPicPr>
            <p:cNvPr id="27" name="Picture 26">
              <a:extLst>
                <a:ext uri="{FF2B5EF4-FFF2-40B4-BE49-F238E27FC236}">
                  <a16:creationId xmlns:a16="http://schemas.microsoft.com/office/drawing/2014/main" id="{C5AE94E2-40E1-40BC-8480-A70680CD3159}"/>
                </a:ext>
              </a:extLst>
            </p:cNvPr>
            <p:cNvPicPr>
              <a:picLocks noChangeAspect="1"/>
            </p:cNvPicPr>
            <p:nvPr/>
          </p:nvPicPr>
          <p:blipFill>
            <a:blip r:embed="rId2"/>
            <a:stretch>
              <a:fillRect/>
            </a:stretch>
          </p:blipFill>
          <p:spPr>
            <a:xfrm>
              <a:off x="2260607" y="1189272"/>
              <a:ext cx="5734850" cy="1181265"/>
            </a:xfrm>
            <a:prstGeom prst="rect">
              <a:avLst/>
            </a:prstGeom>
          </p:spPr>
        </p:pic>
        <p:sp>
          <p:nvSpPr>
            <p:cNvPr id="28" name="Rectangle 27">
              <a:extLst>
                <a:ext uri="{FF2B5EF4-FFF2-40B4-BE49-F238E27FC236}">
                  <a16:creationId xmlns:a16="http://schemas.microsoft.com/office/drawing/2014/main" id="{099BF7F0-610B-42DA-9CE4-D6771C9B92D6}"/>
                </a:ext>
              </a:extLst>
            </p:cNvPr>
            <p:cNvSpPr/>
            <p:nvPr/>
          </p:nvSpPr>
          <p:spPr>
            <a:xfrm>
              <a:off x="2982482" y="1373208"/>
              <a:ext cx="1674976" cy="361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0634089F-D8D3-484A-A829-9BE89CED46D4}"/>
              </a:ext>
            </a:extLst>
          </p:cNvPr>
          <p:cNvSpPr/>
          <p:nvPr/>
        </p:nvSpPr>
        <p:spPr>
          <a:xfrm>
            <a:off x="2476501" y="1604159"/>
            <a:ext cx="4572000" cy="672748"/>
          </a:xfrm>
          <a:prstGeom prst="rect">
            <a:avLst/>
          </a:prstGeom>
        </p:spPr>
        <p:txBody>
          <a:bodyPr anchor="t">
            <a:spAutoFit/>
          </a:bodyPr>
          <a:lstStyle/>
          <a:p>
            <a:pPr lvl="1">
              <a:lnSpc>
                <a:spcPct val="107000"/>
              </a:lnSpc>
            </a:pPr>
            <a:r>
              <a:rPr lang="en-US" sz="1200" dirty="0">
                <a:solidFill>
                  <a:srgbClr val="000000"/>
                </a:solidFill>
                <a:latin typeface="Archer Book"/>
                <a:ea typeface="Calibri" panose="020F0502020204030204" pitchFamily="34" charset="0"/>
                <a:cs typeface="Times New Roman"/>
              </a:rPr>
              <a:t>Every day a New Yorker dies waiting for a transplant. Help change that by signing up as an organ donor. Registerme.org/</a:t>
            </a:r>
            <a:r>
              <a:rPr lang="en-US" sz="1200" dirty="0" err="1">
                <a:solidFill>
                  <a:srgbClr val="000000"/>
                </a:solidFill>
                <a:latin typeface="Archer Book"/>
                <a:ea typeface="Calibri" panose="020F0502020204030204" pitchFamily="34" charset="0"/>
                <a:cs typeface="Times New Roman"/>
              </a:rPr>
              <a:t>EnrollmentDay</a:t>
            </a:r>
            <a:r>
              <a:rPr lang="en-US" sz="1200" dirty="0">
                <a:solidFill>
                  <a:srgbClr val="000000"/>
                </a:solidFill>
                <a:latin typeface="Archer Book"/>
                <a:ea typeface="Calibri" panose="020F0502020204030204" pitchFamily="34" charset="0"/>
                <a:cs typeface="Times New Roman"/>
              </a:rPr>
              <a:t> #DonorDay2021</a:t>
            </a:r>
          </a:p>
        </p:txBody>
      </p:sp>
      <p:sp>
        <p:nvSpPr>
          <p:cNvPr id="29" name="Rectangle 28">
            <a:extLst>
              <a:ext uri="{FF2B5EF4-FFF2-40B4-BE49-F238E27FC236}">
                <a16:creationId xmlns:a16="http://schemas.microsoft.com/office/drawing/2014/main" id="{B1F33006-9D31-4495-8F4B-824EA672E177}"/>
              </a:ext>
            </a:extLst>
          </p:cNvPr>
          <p:cNvSpPr/>
          <p:nvPr/>
        </p:nvSpPr>
        <p:spPr>
          <a:xfrm>
            <a:off x="2476501" y="5148509"/>
            <a:ext cx="4572000" cy="672748"/>
          </a:xfrm>
          <a:prstGeom prst="rect">
            <a:avLst/>
          </a:prstGeom>
        </p:spPr>
        <p:txBody>
          <a:bodyPr anchor="t">
            <a:spAutoFit/>
          </a:bodyPr>
          <a:lstStyle/>
          <a:p>
            <a:pPr marR="0" lvl="1">
              <a:lnSpc>
                <a:spcPct val="107000"/>
              </a:lnSpc>
              <a:spcBef>
                <a:spcPts val="0"/>
              </a:spcBef>
              <a:spcAft>
                <a:spcPts val="800"/>
              </a:spcAft>
            </a:pPr>
            <a:r>
              <a:rPr lang="en-US" sz="1200" dirty="0">
                <a:solidFill>
                  <a:srgbClr val="000000"/>
                </a:solidFill>
                <a:latin typeface="Archer Book"/>
                <a:ea typeface="Calibri" panose="020F0502020204030204" pitchFamily="34" charset="0"/>
                <a:cs typeface="Times New Roman"/>
              </a:rPr>
              <a:t>It’s Organ Donor Enrollment Day, and our staff, in collaboration with @LiveOnNewYork, is educating New Yorkers about organ &amp; tissue donation. #DonorDay2021</a:t>
            </a:r>
            <a:endParaRPr lang="en-US" sz="1200" dirty="0">
              <a:solidFill>
                <a:srgbClr val="000000"/>
              </a:solidFill>
              <a:effectLst/>
              <a:latin typeface="Archer Book"/>
              <a:ea typeface="Calibri" panose="020F0502020204030204" pitchFamily="34" charset="0"/>
              <a:cs typeface="Times New Roman"/>
            </a:endParaRPr>
          </a:p>
        </p:txBody>
      </p:sp>
    </p:spTree>
    <p:extLst>
      <p:ext uri="{BB962C8B-B14F-4D97-AF65-F5344CB8AC3E}">
        <p14:creationId xmlns:p14="http://schemas.microsoft.com/office/powerpoint/2010/main" val="3994801171"/>
      </p:ext>
    </p:extLst>
  </p:cSld>
  <p:clrMapOvr>
    <a:masterClrMapping/>
  </p:clrMapOvr>
</p:sld>
</file>

<file path=ppt/theme/theme1.xml><?xml version="1.0" encoding="utf-8"?>
<a:theme xmlns:a="http://schemas.openxmlformats.org/drawingml/2006/main" name="Office Theme">
  <a:themeElements>
    <a:clrScheme name="LiveOnNY Brand Colors">
      <a:dk1>
        <a:srgbClr val="141E78"/>
      </a:dk1>
      <a:lt1>
        <a:sysClr val="window" lastClr="FFFFFF"/>
      </a:lt1>
      <a:dk2>
        <a:srgbClr val="0050B0"/>
      </a:dk2>
      <a:lt2>
        <a:srgbClr val="F2F6FA"/>
      </a:lt2>
      <a:accent1>
        <a:srgbClr val="38CFF5"/>
      </a:accent1>
      <a:accent2>
        <a:srgbClr val="BFBFBF"/>
      </a:accent2>
      <a:accent3>
        <a:srgbClr val="FFFFFF"/>
      </a:accent3>
      <a:accent4>
        <a:srgbClr val="FFFFFF"/>
      </a:accent4>
      <a:accent5>
        <a:srgbClr val="FFFFFF"/>
      </a:accent5>
      <a:accent6>
        <a:srgbClr val="FFFFFF"/>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7E06B7AA77AE544AC1CD68170F93024" ma:contentTypeVersion="13" ma:contentTypeDescription="Create a new document." ma:contentTypeScope="" ma:versionID="88a4b8c671dfdb69aae3619bc31a5537">
  <xsd:schema xmlns:xsd="http://www.w3.org/2001/XMLSchema" xmlns:xs="http://www.w3.org/2001/XMLSchema" xmlns:p="http://schemas.microsoft.com/office/2006/metadata/properties" xmlns:ns2="e04fc7a1-05fe-43e1-b26a-7f1a203c5333" xmlns:ns3="546b43c8-39eb-4649-b44f-0c26f0d00c5b" targetNamespace="http://schemas.microsoft.com/office/2006/metadata/properties" ma:root="true" ma:fieldsID="459a8f8754609e4a690e0a11c7d25da8" ns2:_="" ns3:_="">
    <xsd:import namespace="e04fc7a1-05fe-43e1-b26a-7f1a203c5333"/>
    <xsd:import namespace="546b43c8-39eb-4649-b44f-0c26f0d00c5b"/>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Tags" minOccurs="0"/>
                <xsd:element ref="ns2:MediaServiceOCR" minOccurs="0"/>
                <xsd:element ref="ns2:MediaServiceLocation" minOccurs="0"/>
                <xsd:element ref="ns2:MediaServiceAutoKeyPoints" minOccurs="0"/>
                <xsd:element ref="ns2:MediaServiceKeyPoints"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4fc7a1-05fe-43e1-b26a-7f1a203c533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46b43c8-39eb-4649-b44f-0c26f0d00c5b"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4DB32E1-7BBB-4D32-B5C8-34282211E6A6}">
  <ds:schemaRefs>
    <ds:schemaRef ds:uri="http://schemas.microsoft.com/sharepoint/v3/contenttype/forms"/>
  </ds:schemaRefs>
</ds:datastoreItem>
</file>

<file path=customXml/itemProps2.xml><?xml version="1.0" encoding="utf-8"?>
<ds:datastoreItem xmlns:ds="http://schemas.openxmlformats.org/officeDocument/2006/customXml" ds:itemID="{92C57992-E757-4E46-AC70-F37E5B877AF2}">
  <ds:schemaRefs>
    <ds:schemaRef ds:uri="546b43c8-39eb-4649-b44f-0c26f0d00c5b"/>
    <ds:schemaRef ds:uri="http://purl.org/dc/terms/"/>
    <ds:schemaRef ds:uri="e04fc7a1-05fe-43e1-b26a-7f1a203c5333"/>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1813C8D-DDEC-40AF-9BF4-9C9578D74B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04fc7a1-05fe-43e1-b26a-7f1a203c5333"/>
    <ds:schemaRef ds:uri="546b43c8-39eb-4649-b44f-0c26f0d00c5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17517</TotalTime>
  <Words>2706</Words>
  <Application>Microsoft Office PowerPoint</Application>
  <PresentationFormat>On-screen Show (4:3)</PresentationFormat>
  <Paragraphs>180</Paragraphs>
  <Slides>16</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16</vt:i4>
      </vt:variant>
    </vt:vector>
  </HeadingPairs>
  <TitlesOfParts>
    <vt:vector size="27" baseType="lpstr">
      <vt:lpstr>Adrianna Lt</vt:lpstr>
      <vt:lpstr>Archer Bold</vt:lpstr>
      <vt:lpstr>Archer Book</vt:lpstr>
      <vt:lpstr>Archer Medium</vt:lpstr>
      <vt:lpstr>Arial</vt:lpstr>
      <vt:lpstr>Arial Narrow</vt:lpstr>
      <vt:lpstr>Calibri</vt:lpstr>
      <vt:lpstr>Calibri Light</vt:lpstr>
      <vt:lpstr>Cambria</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Kristin Ruiz</dc:creator>
  <cp:lastModifiedBy>Kristin Ruiz</cp:lastModifiedBy>
  <cp:revision>161</cp:revision>
  <cp:lastPrinted>2020-07-11T00:20:10Z</cp:lastPrinted>
  <dcterms:created xsi:type="dcterms:W3CDTF">2020-07-10T02:05:32Z</dcterms:created>
  <dcterms:modified xsi:type="dcterms:W3CDTF">2021-08-25T22:16:57Z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0x010100B7E06B7AA77AE544AC1CD68170F93024</vt:lpwstr>
  </property>
</Properties>
</file>