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6"/>
  </p:notesMasterIdLst>
  <p:sldIdLst>
    <p:sldId id="256" r:id="rId6"/>
    <p:sldId id="289" r:id="rId7"/>
    <p:sldId id="272" r:id="rId8"/>
    <p:sldId id="259" r:id="rId9"/>
    <p:sldId id="273" r:id="rId10"/>
    <p:sldId id="287" r:id="rId11"/>
    <p:sldId id="283" r:id="rId12"/>
    <p:sldId id="275" r:id="rId13"/>
    <p:sldId id="280" r:id="rId14"/>
    <p:sldId id="274" r:id="rId1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37F395-C414-B9EE-9EB2-F7A50E85FAB4}" name="Ali McSherry" initials="AM" userId="S::amcsherry@liveonny.org::9a5985fd-32d0-448f-b29f-c999ac31b6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E78"/>
    <a:srgbClr val="5F5F5F"/>
    <a:srgbClr val="86C440"/>
    <a:srgbClr val="000000"/>
    <a:srgbClr val="F7F7F7"/>
    <a:srgbClr val="333333"/>
    <a:srgbClr val="38C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76F1B-2724-AD59-ACC5-565060FE3A38}" v="6" dt="2023-03-02T18:11:44.016"/>
    <p1510:client id="{0C35DBB8-73E1-4BD4-8FC7-02FCB5D85E00}" v="21" dt="2023-03-02T17:45:02.913"/>
    <p1510:client id="{3A2C8562-B116-8D4E-8A52-F38A24577BE0}" v="38" dt="2023-03-02T16:46:48.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67" d="100"/>
          <a:sy n="67" d="100"/>
        </p:scale>
        <p:origin x="12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EDBDC29B-6BA3-453A-8C0D-5835E2320C2A}" type="datetimeFigureOut">
              <a:rPr lang="en-US" smtClean="0"/>
              <a:t>3/2/2023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429574B7-77F3-4CCA-A11D-260D317A986A}" type="slidenum">
              <a:rPr lang="en-US" smtClean="0"/>
              <a:t>‹#›</a:t>
            </a:fld>
            <a:endParaRPr lang="en-US"/>
          </a:p>
        </p:txBody>
      </p:sp>
    </p:spTree>
    <p:extLst>
      <p:ext uri="{BB962C8B-B14F-4D97-AF65-F5344CB8AC3E}">
        <p14:creationId xmlns:p14="http://schemas.microsoft.com/office/powerpoint/2010/main" val="271191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2DB7-A2BD-4E70-B98B-40A461B3FC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067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9574B7-77F3-4CCA-A11D-260D317A986A}" type="slidenum">
              <a:rPr lang="en-US" smtClean="0"/>
              <a:t>3</a:t>
            </a:fld>
            <a:endParaRPr lang="en-US"/>
          </a:p>
        </p:txBody>
      </p:sp>
    </p:spTree>
    <p:extLst>
      <p:ext uri="{BB962C8B-B14F-4D97-AF65-F5344CB8AC3E}">
        <p14:creationId xmlns:p14="http://schemas.microsoft.com/office/powerpoint/2010/main" val="157247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94D167-3BE4-4141-BCED-5EF41DA44C15}"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286FB-5633-49D8-A4FC-D0968F39ECEA}" type="slidenum">
              <a:rPr lang="en-US" smtClean="0"/>
              <a:t>‹#›</a:t>
            </a:fld>
            <a:endParaRPr lang="en-US"/>
          </a:p>
        </p:txBody>
      </p:sp>
    </p:spTree>
    <p:extLst>
      <p:ext uri="{BB962C8B-B14F-4D97-AF65-F5344CB8AC3E}">
        <p14:creationId xmlns:p14="http://schemas.microsoft.com/office/powerpoint/2010/main" val="320125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4D167-3BE4-4141-BCED-5EF41DA44C15}"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286FB-5633-49D8-A4FC-D0968F39ECEA}" type="slidenum">
              <a:rPr lang="en-US" smtClean="0"/>
              <a:t>‹#›</a:t>
            </a:fld>
            <a:endParaRPr lang="en-US"/>
          </a:p>
        </p:txBody>
      </p:sp>
    </p:spTree>
    <p:extLst>
      <p:ext uri="{BB962C8B-B14F-4D97-AF65-F5344CB8AC3E}">
        <p14:creationId xmlns:p14="http://schemas.microsoft.com/office/powerpoint/2010/main" val="132183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4D167-3BE4-4141-BCED-5EF41DA44C15}"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286FB-5633-49D8-A4FC-D0968F39ECEA}" type="slidenum">
              <a:rPr lang="en-US" smtClean="0"/>
              <a:t>‹#›</a:t>
            </a:fld>
            <a:endParaRPr lang="en-US"/>
          </a:p>
        </p:txBody>
      </p:sp>
    </p:spTree>
    <p:extLst>
      <p:ext uri="{BB962C8B-B14F-4D97-AF65-F5344CB8AC3E}">
        <p14:creationId xmlns:p14="http://schemas.microsoft.com/office/powerpoint/2010/main" val="2685936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0"/>
            <a:ext cx="8229600" cy="4525963"/>
          </a:xfrm>
          <a:prstGeom prst="rect">
            <a:avLst/>
          </a:prstGeom>
        </p:spPr>
        <p:txBody>
          <a:bodyPr/>
          <a:lstStyle>
            <a:lvl1pPr marL="0" indent="0">
              <a:buFont typeface="Arial" panose="020B0604020202020204" pitchFamily="34" charset="0"/>
              <a:buNone/>
              <a:defRPr sz="2400">
                <a:solidFill>
                  <a:srgbClr val="6D6D6D"/>
                </a:solidFill>
                <a:latin typeface="Archer Medium" pitchFamily="50" charset="0"/>
              </a:defRPr>
            </a:lvl1pPr>
            <a:lvl2pPr>
              <a:defRPr sz="2000">
                <a:solidFill>
                  <a:srgbClr val="6D6D6D"/>
                </a:solidFill>
                <a:latin typeface="Archer Medium" pitchFamily="50" charset="0"/>
              </a:defRPr>
            </a:lvl2pPr>
            <a:lvl3pPr>
              <a:defRPr sz="1600">
                <a:solidFill>
                  <a:srgbClr val="6D6D6D"/>
                </a:solidFill>
                <a:latin typeface="Archer Medium" pitchFamily="50" charset="0"/>
              </a:defRPr>
            </a:lvl3pPr>
            <a:lvl4pPr>
              <a:defRPr sz="1600">
                <a:solidFill>
                  <a:srgbClr val="6D6D6D"/>
                </a:solidFill>
                <a:latin typeface="Archer Medium" pitchFamily="50" charset="0"/>
              </a:defRPr>
            </a:lvl4pPr>
            <a:lvl5pPr marL="2057400" indent="-228600">
              <a:buFont typeface="Arial" panose="020B0604020202020204" pitchFamily="34" charset="0"/>
              <a:buChar char="•"/>
              <a:defRPr sz="1600" baseline="0">
                <a:solidFill>
                  <a:srgbClr val="6D6D6D"/>
                </a:solidFill>
                <a:latin typeface="Archer Medium" pitchFamily="50" charset="0"/>
              </a:defRPr>
            </a:lvl5pPr>
            <a:lvl6pPr marL="2571750" indent="-285750">
              <a:buFont typeface="Archer Medium" pitchFamily="50" charset="0"/>
              <a:buChar char="—"/>
              <a:defRPr sz="1600" baseline="0">
                <a:solidFill>
                  <a:srgbClr val="6D6D6D"/>
                </a:solidFill>
              </a:defRPr>
            </a:lvl6pPr>
            <a:lvl7pPr>
              <a:defRPr sz="1600" baseline="0">
                <a:solidFill>
                  <a:srgbClr val="6D6D6D"/>
                </a:solidFill>
              </a:defRPr>
            </a:lvl7pPr>
            <a:lvl8pPr marL="3429000" indent="-228600">
              <a:buFont typeface="Archer Medium" pitchFamily="50" charset="0"/>
              <a:buChar char="—"/>
              <a:defRPr sz="1600">
                <a:solidFill>
                  <a:srgbClr val="6D6D6D"/>
                </a:solidFill>
              </a:defRPr>
            </a:lvl8pPr>
            <a:lvl9pPr>
              <a:defRPr sz="1600">
                <a:solidFill>
                  <a:srgbClr val="6D6D6D"/>
                </a:solidFill>
              </a:defRPr>
            </a:lvl9pPr>
          </a:lstStyle>
          <a:p>
            <a:r>
              <a:rPr lang="en-US" sz="2400">
                <a:solidFill>
                  <a:srgbClr val="6D6D6D"/>
                </a:solidFill>
                <a:latin typeface="Archer Medium" pitchFamily="50" charset="0"/>
              </a:rPr>
              <a:t>bullet </a:t>
            </a:r>
          </a:p>
          <a:p>
            <a:pPr lvl="1"/>
            <a:r>
              <a:rPr lang="en-US" sz="2000">
                <a:solidFill>
                  <a:srgbClr val="6D6D6D"/>
                </a:solidFill>
                <a:latin typeface="Archer Medium" pitchFamily="50" charset="0"/>
              </a:rPr>
              <a:t>test bullet drop</a:t>
            </a:r>
          </a:p>
          <a:p>
            <a:pPr lvl="1"/>
            <a:r>
              <a:rPr lang="en-US" sz="2000">
                <a:solidFill>
                  <a:srgbClr val="6D6D6D"/>
                </a:solidFill>
                <a:latin typeface="Archer Medium" pitchFamily="50" charset="0"/>
              </a:rPr>
              <a:t>test bullet drop</a:t>
            </a:r>
          </a:p>
          <a:p>
            <a:pPr lvl="1"/>
            <a:r>
              <a:rPr lang="en-US" sz="2000">
                <a:solidFill>
                  <a:srgbClr val="6D6D6D"/>
                </a:solidFill>
                <a:latin typeface="Archer Medium" pitchFamily="50" charset="0"/>
              </a:rPr>
              <a:t>test bullet drop</a:t>
            </a:r>
          </a:p>
          <a:p>
            <a:pPr lvl="2"/>
            <a:r>
              <a:rPr lang="en-US" sz="1600">
                <a:solidFill>
                  <a:srgbClr val="6D6D6D"/>
                </a:solidFill>
                <a:latin typeface="Archer Medium" pitchFamily="50" charset="0"/>
              </a:rPr>
              <a:t>test bullet drop </a:t>
            </a:r>
          </a:p>
          <a:p>
            <a:pPr lvl="3"/>
            <a:r>
              <a:rPr lang="en-US" sz="1600">
                <a:solidFill>
                  <a:srgbClr val="6D6D6D"/>
                </a:solidFill>
                <a:latin typeface="Archer Medium" pitchFamily="50" charset="0"/>
              </a:rPr>
              <a:t>test bullet drop</a:t>
            </a:r>
          </a:p>
          <a:p>
            <a:pPr lvl="4"/>
            <a:r>
              <a:rPr lang="en-US" sz="1600">
                <a:solidFill>
                  <a:srgbClr val="6D6D6D"/>
                </a:solidFill>
                <a:latin typeface="Archer Medium" pitchFamily="50" charset="0"/>
              </a:rPr>
              <a:t>test bullet drop </a:t>
            </a:r>
          </a:p>
          <a:p>
            <a:pPr lvl="5"/>
            <a:r>
              <a:rPr lang="en-US" sz="1600">
                <a:solidFill>
                  <a:srgbClr val="6D6D6D"/>
                </a:solidFill>
                <a:latin typeface="Archer Medium" pitchFamily="50" charset="0"/>
              </a:rPr>
              <a:t>test bullet drop</a:t>
            </a:r>
          </a:p>
          <a:p>
            <a:pPr lvl="6"/>
            <a:r>
              <a:rPr lang="en-US" sz="1600">
                <a:solidFill>
                  <a:srgbClr val="6D6D6D"/>
                </a:solidFill>
                <a:latin typeface="Archer Medium" pitchFamily="50" charset="0"/>
              </a:rPr>
              <a:t>test bullet drop</a:t>
            </a:r>
          </a:p>
          <a:p>
            <a:pPr lvl="7"/>
            <a:r>
              <a:rPr lang="en-US" sz="1600">
                <a:solidFill>
                  <a:srgbClr val="6D6D6D"/>
                </a:solidFill>
                <a:latin typeface="Archer Medium" pitchFamily="50" charset="0"/>
              </a:rPr>
              <a:t>test bullet drop</a:t>
            </a:r>
          </a:p>
          <a:p>
            <a:pPr lvl="8"/>
            <a:r>
              <a:rPr lang="en-US" sz="1600">
                <a:solidFill>
                  <a:srgbClr val="6D6D6D"/>
                </a:solidFill>
                <a:latin typeface="Archer Medium" pitchFamily="50" charset="0"/>
              </a:rPr>
              <a:t>test bullet drop</a:t>
            </a:r>
          </a:p>
        </p:txBody>
      </p:sp>
      <p:sp>
        <p:nvSpPr>
          <p:cNvPr id="7" name="Title 6"/>
          <p:cNvSpPr>
            <a:spLocks noGrp="1"/>
          </p:cNvSpPr>
          <p:nvPr>
            <p:ph type="title"/>
          </p:nvPr>
        </p:nvSpPr>
        <p:spPr/>
        <p:txBody>
          <a:bodyPr>
            <a:normAutofit/>
          </a:bodyPr>
          <a:lstStyle>
            <a:lvl1pPr>
              <a:defRPr sz="3600">
                <a:solidFill>
                  <a:srgbClr val="141E78"/>
                </a:solidFill>
                <a:latin typeface="Archer Bold" pitchFamily="50" charset="0"/>
              </a:defRPr>
            </a:lvl1pPr>
          </a:lstStyle>
          <a:p>
            <a:r>
              <a:rPr lang="en-US"/>
              <a:t>Click to edit Master title style</a:t>
            </a:r>
          </a:p>
        </p:txBody>
      </p:sp>
    </p:spTree>
    <p:extLst>
      <p:ext uri="{BB962C8B-B14F-4D97-AF65-F5344CB8AC3E}">
        <p14:creationId xmlns:p14="http://schemas.microsoft.com/office/powerpoint/2010/main" val="3800042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505325"/>
            <a:ext cx="7772400" cy="1362075"/>
          </a:xfrm>
        </p:spPr>
        <p:txBody>
          <a:bodyPr anchor="t"/>
          <a:lstStyle>
            <a:lvl1pPr algn="l">
              <a:defRPr sz="3600" b="1" cap="all">
                <a:solidFill>
                  <a:srgbClr val="141E78"/>
                </a:solidFill>
                <a:latin typeface="Archer Bold" pitchFamily="50" charset="0"/>
              </a:defRPr>
            </a:lvl1pPr>
          </a:lstStyle>
          <a:p>
            <a:r>
              <a:rPr lang="en-US" sz="3600">
                <a:solidFill>
                  <a:srgbClr val="141E78"/>
                </a:solidFill>
                <a:latin typeface="Archer Bold" pitchFamily="50" charset="0"/>
              </a:rPr>
              <a:t>heading</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cher Book"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3704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141E78"/>
                </a:solidFill>
                <a:latin typeface="Archer Bold" pitchFamily="50" charset="0"/>
              </a:defRPr>
            </a:lvl1pPr>
          </a:lstStyle>
          <a:p>
            <a:r>
              <a:rPr lang="en-US" sz="3600">
                <a:solidFill>
                  <a:srgbClr val="141E78"/>
                </a:solidFill>
                <a:latin typeface="Archer Bold" pitchFamily="50" charset="0"/>
              </a:rPr>
              <a:t>heading</a:t>
            </a:r>
            <a:endParaRPr lang="en-US"/>
          </a:p>
        </p:txBody>
      </p:sp>
      <p:sp>
        <p:nvSpPr>
          <p:cNvPr id="3" name="Content Placeholder 2"/>
          <p:cNvSpPr>
            <a:spLocks noGrp="1"/>
          </p:cNvSpPr>
          <p:nvPr>
            <p:ph sz="half" idx="1" hasCustomPrompt="1"/>
          </p:nvPr>
        </p:nvSpPr>
        <p:spPr>
          <a:xfrm>
            <a:off x="457200" y="1600200"/>
            <a:ext cx="4038600" cy="4525963"/>
          </a:xfrm>
          <a:prstGeom prst="rect">
            <a:avLst/>
          </a:prstGeom>
        </p:spPr>
        <p:txBody>
          <a:bodyPr/>
          <a:lstStyle>
            <a:lvl1pPr>
              <a:defRPr sz="2400">
                <a:solidFill>
                  <a:srgbClr val="6D6D6D"/>
                </a:solidFill>
                <a:latin typeface="Archer Medium" pitchFamily="50" charset="0"/>
              </a:defRPr>
            </a:lvl1pPr>
            <a:lvl2pPr>
              <a:defRPr sz="2000">
                <a:solidFill>
                  <a:srgbClr val="6D6D6D"/>
                </a:solidFill>
                <a:latin typeface="Archer Medium" pitchFamily="50" charset="0"/>
              </a:defRPr>
            </a:lvl2pPr>
            <a:lvl3pPr>
              <a:defRPr sz="1600">
                <a:solidFill>
                  <a:srgbClr val="6D6D6D"/>
                </a:solidFill>
                <a:latin typeface="Archer Medium" pitchFamily="50" charset="0"/>
              </a:defRPr>
            </a:lvl3pPr>
            <a:lvl4pPr>
              <a:defRPr sz="1600">
                <a:solidFill>
                  <a:srgbClr val="6D6D6D"/>
                </a:solidFill>
                <a:latin typeface="Archer Medium" pitchFamily="50" charset="0"/>
              </a:defRPr>
            </a:lvl4pPr>
            <a:lvl5pPr marL="2057400" indent="-228600">
              <a:buFont typeface="Arial" panose="020B0604020202020204" pitchFamily="34" charset="0"/>
              <a:buChar char="•"/>
              <a:defRPr sz="1600">
                <a:solidFill>
                  <a:srgbClr val="6D6D6D"/>
                </a:solidFill>
                <a:latin typeface="Archer Medium" pitchFamily="50" charset="0"/>
              </a:defRPr>
            </a:lvl5pPr>
            <a:lvl6pPr marL="2514600" indent="-228600">
              <a:buFont typeface="Archer Medium" pitchFamily="50" charset="0"/>
              <a:buChar char="—"/>
              <a:defRPr sz="1600">
                <a:solidFill>
                  <a:srgbClr val="6D6D6D"/>
                </a:solidFill>
              </a:defRPr>
            </a:lvl6pPr>
            <a:lvl7pPr>
              <a:defRPr sz="1600">
                <a:solidFill>
                  <a:srgbClr val="6D6D6D"/>
                </a:solidFill>
              </a:defRPr>
            </a:lvl7pPr>
            <a:lvl8pPr marL="3429000" indent="-228600">
              <a:buFont typeface="Archer Medium" pitchFamily="50" charset="0"/>
              <a:buChar char="—"/>
              <a:defRPr sz="1600">
                <a:solidFill>
                  <a:srgbClr val="6D6D6D"/>
                </a:solidFill>
              </a:defRPr>
            </a:lvl8pPr>
            <a:lvl9pPr>
              <a:defRPr sz="1600">
                <a:solidFill>
                  <a:srgbClr val="6D6D6D"/>
                </a:solidFill>
              </a:defRPr>
            </a:lvl9pPr>
          </a:lstStyle>
          <a:p>
            <a:r>
              <a:rPr lang="en-US" sz="2400">
                <a:solidFill>
                  <a:srgbClr val="6D6D6D"/>
                </a:solidFill>
                <a:latin typeface="Archer Medium" pitchFamily="50" charset="0"/>
              </a:rPr>
              <a:t>bullet </a:t>
            </a:r>
          </a:p>
          <a:p>
            <a:pPr lvl="1"/>
            <a:r>
              <a:rPr lang="en-US" sz="2000">
                <a:solidFill>
                  <a:srgbClr val="6D6D6D"/>
                </a:solidFill>
                <a:latin typeface="Archer Medium" pitchFamily="50" charset="0"/>
              </a:rPr>
              <a:t>test bullet drop </a:t>
            </a:r>
          </a:p>
          <a:p>
            <a:pPr lvl="1"/>
            <a:r>
              <a:rPr lang="en-US" sz="2000">
                <a:solidFill>
                  <a:srgbClr val="6D6D6D"/>
                </a:solidFill>
                <a:latin typeface="Archer Medium" pitchFamily="50" charset="0"/>
              </a:rPr>
              <a:t>test bullet drop </a:t>
            </a:r>
          </a:p>
          <a:p>
            <a:pPr lvl="1"/>
            <a:r>
              <a:rPr lang="en-US" sz="2000">
                <a:solidFill>
                  <a:srgbClr val="6D6D6D"/>
                </a:solidFill>
                <a:latin typeface="Archer Medium" pitchFamily="50" charset="0"/>
              </a:rPr>
              <a:t>test bullet drop </a:t>
            </a:r>
          </a:p>
          <a:p>
            <a:pPr lvl="2"/>
            <a:r>
              <a:rPr lang="en-US" sz="1600">
                <a:solidFill>
                  <a:srgbClr val="6D6D6D"/>
                </a:solidFill>
                <a:latin typeface="Archer Medium" pitchFamily="50" charset="0"/>
              </a:rPr>
              <a:t>test bullet drop </a:t>
            </a:r>
          </a:p>
          <a:p>
            <a:pPr lvl="3"/>
            <a:r>
              <a:rPr lang="en-US" sz="1600">
                <a:solidFill>
                  <a:srgbClr val="6D6D6D"/>
                </a:solidFill>
                <a:latin typeface="Archer Medium" pitchFamily="50" charset="0"/>
              </a:rPr>
              <a:t>test bullet drop</a:t>
            </a:r>
          </a:p>
          <a:p>
            <a:pPr lvl="4"/>
            <a:r>
              <a:rPr lang="en-US" sz="1600">
                <a:solidFill>
                  <a:srgbClr val="6D6D6D"/>
                </a:solidFill>
                <a:latin typeface="Archer Medium" pitchFamily="50" charset="0"/>
              </a:rPr>
              <a:t>test bullet drop </a:t>
            </a:r>
          </a:p>
          <a:p>
            <a:pPr lvl="5"/>
            <a:r>
              <a:rPr lang="en-US" sz="1600">
                <a:solidFill>
                  <a:srgbClr val="6D6D6D"/>
                </a:solidFill>
                <a:latin typeface="Archer Medium" pitchFamily="50" charset="0"/>
              </a:rPr>
              <a:t>test bullet drop</a:t>
            </a:r>
          </a:p>
          <a:p>
            <a:pPr lvl="6"/>
            <a:r>
              <a:rPr lang="en-US" sz="1600">
                <a:solidFill>
                  <a:srgbClr val="6D6D6D"/>
                </a:solidFill>
                <a:latin typeface="Archer Medium" pitchFamily="50" charset="0"/>
              </a:rPr>
              <a:t>test bullet drop</a:t>
            </a:r>
          </a:p>
          <a:p>
            <a:pPr lvl="7"/>
            <a:r>
              <a:rPr lang="en-US" sz="1600">
                <a:solidFill>
                  <a:srgbClr val="6D6D6D"/>
                </a:solidFill>
                <a:latin typeface="Archer Medium" pitchFamily="50" charset="0"/>
              </a:rPr>
              <a:t>test bullet drop</a:t>
            </a:r>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a:defRPr sz="2400">
                <a:solidFill>
                  <a:srgbClr val="6D6D6D"/>
                </a:solidFill>
                <a:latin typeface="Archer Medium" pitchFamily="50" charset="0"/>
              </a:defRPr>
            </a:lvl1pPr>
            <a:lvl2pPr>
              <a:defRPr sz="2000">
                <a:solidFill>
                  <a:srgbClr val="6D6D6D"/>
                </a:solidFill>
                <a:latin typeface="Archer Medium" pitchFamily="50" charset="0"/>
              </a:defRPr>
            </a:lvl2pPr>
            <a:lvl3pPr>
              <a:defRPr sz="1600">
                <a:solidFill>
                  <a:srgbClr val="6D6D6D"/>
                </a:solidFill>
                <a:latin typeface="Archer Medium" pitchFamily="50" charset="0"/>
              </a:defRPr>
            </a:lvl3pPr>
            <a:lvl4pPr>
              <a:defRPr sz="1600" baseline="0">
                <a:solidFill>
                  <a:srgbClr val="6D6D6D"/>
                </a:solidFill>
                <a:latin typeface="Archer Medium" pitchFamily="50" charset="0"/>
              </a:defRPr>
            </a:lvl4pPr>
            <a:lvl5pPr marL="2114550" indent="-285750">
              <a:buFont typeface="Arial" panose="020B0604020202020204" pitchFamily="34" charset="0"/>
              <a:buChar char="•"/>
              <a:defRPr sz="1600" baseline="0">
                <a:solidFill>
                  <a:srgbClr val="6D6D6D"/>
                </a:solidFill>
                <a:latin typeface="Archer Medium" pitchFamily="50" charset="0"/>
              </a:defRPr>
            </a:lvl5pPr>
            <a:lvl6pPr marL="2514600" indent="-228600">
              <a:buFont typeface="Archer Medium" pitchFamily="50" charset="0"/>
              <a:buChar char="—"/>
              <a:defRPr sz="1600">
                <a:solidFill>
                  <a:srgbClr val="6D6D6D"/>
                </a:solidFill>
              </a:defRPr>
            </a:lvl6pPr>
            <a:lvl7pPr>
              <a:defRPr sz="1600">
                <a:solidFill>
                  <a:srgbClr val="6D6D6D"/>
                </a:solidFill>
              </a:defRPr>
            </a:lvl7pPr>
            <a:lvl8pPr marL="3429000" indent="-228600">
              <a:buFont typeface="Archer Medium" pitchFamily="50" charset="0"/>
              <a:buChar char="—"/>
              <a:defRPr sz="1600">
                <a:solidFill>
                  <a:srgbClr val="6D6D6D"/>
                </a:solidFill>
              </a:defRPr>
            </a:lvl8pPr>
            <a:lvl9pPr>
              <a:defRPr sz="1600">
                <a:solidFill>
                  <a:srgbClr val="6D6D6D"/>
                </a:solidFill>
              </a:defRPr>
            </a:lvl9pPr>
          </a:lstStyle>
          <a:p>
            <a:r>
              <a:rPr lang="en-US" sz="2400">
                <a:solidFill>
                  <a:srgbClr val="6D6D6D"/>
                </a:solidFill>
                <a:latin typeface="Archer Medium" pitchFamily="50" charset="0"/>
              </a:rPr>
              <a:t>bullet</a:t>
            </a:r>
          </a:p>
          <a:p>
            <a:pPr lvl="1"/>
            <a:r>
              <a:rPr lang="en-US" sz="2000">
                <a:solidFill>
                  <a:srgbClr val="6D6D6D"/>
                </a:solidFill>
                <a:latin typeface="Archer Medium" pitchFamily="50" charset="0"/>
              </a:rPr>
              <a:t>test bullet drop </a:t>
            </a:r>
          </a:p>
          <a:p>
            <a:pPr lvl="1"/>
            <a:r>
              <a:rPr lang="en-US" sz="2000">
                <a:solidFill>
                  <a:srgbClr val="6D6D6D"/>
                </a:solidFill>
                <a:latin typeface="Archer Medium" pitchFamily="50" charset="0"/>
              </a:rPr>
              <a:t>test bullet drop </a:t>
            </a:r>
          </a:p>
          <a:p>
            <a:pPr lvl="1"/>
            <a:r>
              <a:rPr lang="en-US" sz="2000">
                <a:solidFill>
                  <a:srgbClr val="6D6D6D"/>
                </a:solidFill>
                <a:latin typeface="Archer Medium" pitchFamily="50" charset="0"/>
              </a:rPr>
              <a:t>test bullet drop </a:t>
            </a:r>
          </a:p>
          <a:p>
            <a:pPr lvl="2"/>
            <a:r>
              <a:rPr lang="en-US" sz="1600">
                <a:solidFill>
                  <a:srgbClr val="6D6D6D"/>
                </a:solidFill>
                <a:latin typeface="Archer Medium" pitchFamily="50" charset="0"/>
              </a:rPr>
              <a:t>test bullet drop </a:t>
            </a:r>
          </a:p>
          <a:p>
            <a:pPr lvl="3"/>
            <a:r>
              <a:rPr lang="en-US" sz="1600">
                <a:solidFill>
                  <a:srgbClr val="6D6D6D"/>
                </a:solidFill>
                <a:latin typeface="Archer Medium" pitchFamily="50" charset="0"/>
              </a:rPr>
              <a:t>test bullet drop</a:t>
            </a:r>
          </a:p>
          <a:p>
            <a:pPr lvl="4"/>
            <a:r>
              <a:rPr lang="en-US" sz="1600">
                <a:solidFill>
                  <a:srgbClr val="6D6D6D"/>
                </a:solidFill>
                <a:latin typeface="Archer Medium" pitchFamily="50" charset="0"/>
              </a:rPr>
              <a:t>test bullet drop </a:t>
            </a:r>
          </a:p>
          <a:p>
            <a:pPr lvl="5"/>
            <a:r>
              <a:rPr lang="en-US" sz="1600">
                <a:solidFill>
                  <a:srgbClr val="6D6D6D"/>
                </a:solidFill>
                <a:latin typeface="Archer Medium" pitchFamily="50" charset="0"/>
              </a:rPr>
              <a:t>test bullet drop</a:t>
            </a:r>
          </a:p>
          <a:p>
            <a:pPr lvl="6"/>
            <a:r>
              <a:rPr lang="en-US" sz="1600">
                <a:solidFill>
                  <a:srgbClr val="6D6D6D"/>
                </a:solidFill>
                <a:latin typeface="Archer Medium" pitchFamily="50" charset="0"/>
              </a:rPr>
              <a:t>test bullet drop</a:t>
            </a:r>
          </a:p>
          <a:p>
            <a:pPr lvl="7"/>
            <a:r>
              <a:rPr lang="en-US" sz="1600">
                <a:solidFill>
                  <a:srgbClr val="6D6D6D"/>
                </a:solidFill>
                <a:latin typeface="Archer Medium" pitchFamily="50" charset="0"/>
              </a:rPr>
              <a:t>test bullet drop</a:t>
            </a:r>
          </a:p>
          <a:p>
            <a:pPr lvl="4"/>
            <a:endParaRPr lang="en-US" sz="1600">
              <a:solidFill>
                <a:srgbClr val="6D6D6D"/>
              </a:solidFill>
              <a:latin typeface="Archer Medium" pitchFamily="50" charset="0"/>
            </a:endParaRPr>
          </a:p>
        </p:txBody>
      </p:sp>
    </p:spTree>
    <p:extLst>
      <p:ext uri="{BB962C8B-B14F-4D97-AF65-F5344CB8AC3E}">
        <p14:creationId xmlns:p14="http://schemas.microsoft.com/office/powerpoint/2010/main" val="757833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141E78"/>
                </a:solidFill>
                <a:latin typeface="Archer Bold" pitchFamily="50" charset="0"/>
              </a:defRPr>
            </a:lvl1pPr>
          </a:lstStyle>
          <a:p>
            <a:r>
              <a:rPr lang="en-US" sz="3600">
                <a:solidFill>
                  <a:srgbClr val="141E78"/>
                </a:solidFill>
                <a:latin typeface="Archer Bold" pitchFamily="50" charset="0"/>
              </a:rPr>
              <a:t>heading</a:t>
            </a:r>
            <a:endParaRPr lang="en-US"/>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400" b="1">
                <a:solidFill>
                  <a:srgbClr val="141E78"/>
                </a:solidFill>
                <a:latin typeface="Archer Semibold"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p>
        </p:txBody>
      </p:sp>
      <p:sp>
        <p:nvSpPr>
          <p:cNvPr id="4" name="Content Placeholder 3"/>
          <p:cNvSpPr>
            <a:spLocks noGrp="1"/>
          </p:cNvSpPr>
          <p:nvPr>
            <p:ph sz="half" idx="2" hasCustomPrompt="1"/>
          </p:nvPr>
        </p:nvSpPr>
        <p:spPr>
          <a:xfrm>
            <a:off x="457200" y="2174875"/>
            <a:ext cx="4040188" cy="3951288"/>
          </a:xfrm>
          <a:prstGeom prst="rect">
            <a:avLst/>
          </a:prstGeom>
        </p:spPr>
        <p:txBody>
          <a:bodyPr/>
          <a:lstStyle>
            <a:lvl1pPr>
              <a:defRPr sz="2400">
                <a:solidFill>
                  <a:srgbClr val="6D6D6D"/>
                </a:solidFill>
                <a:latin typeface="Archer Medium" pitchFamily="50" charset="0"/>
              </a:defRPr>
            </a:lvl1pPr>
            <a:lvl2pPr>
              <a:defRPr sz="2000">
                <a:solidFill>
                  <a:srgbClr val="6D6D6D"/>
                </a:solidFill>
                <a:latin typeface="Archer Medium" pitchFamily="50" charset="0"/>
              </a:defRPr>
            </a:lvl2pPr>
            <a:lvl3pPr>
              <a:defRPr sz="1600">
                <a:solidFill>
                  <a:srgbClr val="6D6D6D"/>
                </a:solidFill>
                <a:latin typeface="Archer Medium" pitchFamily="50" charset="0"/>
              </a:defRPr>
            </a:lvl3pPr>
            <a:lvl4pPr>
              <a:defRPr sz="1600" baseline="0">
                <a:solidFill>
                  <a:srgbClr val="6D6D6D"/>
                </a:solidFill>
                <a:latin typeface="Archer Medium" pitchFamily="50" charset="0"/>
              </a:defRPr>
            </a:lvl4pPr>
            <a:lvl5pPr marL="2057400" indent="-228600">
              <a:buFont typeface="Arial" panose="020B0604020202020204" pitchFamily="34" charset="0"/>
              <a:buChar char="•"/>
              <a:defRPr sz="1600" baseline="0">
                <a:solidFill>
                  <a:srgbClr val="6D6D6D"/>
                </a:solidFill>
                <a:latin typeface="Archer Medium" pitchFamily="50" charset="0"/>
              </a:defRPr>
            </a:lvl5pPr>
            <a:lvl6pPr marL="2514600" indent="-228600">
              <a:buFont typeface="Archer Medium" pitchFamily="50" charset="0"/>
              <a:buChar char="—"/>
              <a:defRPr sz="1600" baseline="0">
                <a:solidFill>
                  <a:srgbClr val="6D6D6D"/>
                </a:solidFill>
              </a:defRPr>
            </a:lvl6pPr>
            <a:lvl7pPr>
              <a:defRPr sz="1600" baseline="0">
                <a:solidFill>
                  <a:srgbClr val="6D6D6D"/>
                </a:solidFill>
              </a:defRPr>
            </a:lvl7pPr>
            <a:lvl8pPr marL="3429000" indent="-228600">
              <a:buFont typeface="Archer Medium" pitchFamily="50" charset="0"/>
              <a:buChar char="—"/>
              <a:defRPr sz="1600">
                <a:solidFill>
                  <a:srgbClr val="6D6D6D"/>
                </a:solidFill>
              </a:defRPr>
            </a:lvl8pPr>
            <a:lvl9pPr>
              <a:defRPr sz="1600"/>
            </a:lvl9pPr>
          </a:lstStyle>
          <a:p>
            <a:r>
              <a:rPr lang="en-US" sz="2400">
                <a:solidFill>
                  <a:srgbClr val="6D6D6D"/>
                </a:solidFill>
                <a:latin typeface="Archer Medium" pitchFamily="50" charset="0"/>
              </a:rPr>
              <a:t>bullet</a:t>
            </a:r>
          </a:p>
          <a:p>
            <a:pPr lvl="1"/>
            <a:r>
              <a:rPr lang="en-US" sz="2000">
                <a:solidFill>
                  <a:srgbClr val="6D6D6D"/>
                </a:solidFill>
                <a:latin typeface="Archer Medium" pitchFamily="50" charset="0"/>
              </a:rPr>
              <a:t>test bullet drop </a:t>
            </a:r>
          </a:p>
          <a:p>
            <a:pPr lvl="1"/>
            <a:r>
              <a:rPr lang="en-US" sz="2000">
                <a:solidFill>
                  <a:srgbClr val="6D6D6D"/>
                </a:solidFill>
                <a:latin typeface="Archer Medium" pitchFamily="50" charset="0"/>
              </a:rPr>
              <a:t>test bullet drop </a:t>
            </a:r>
          </a:p>
          <a:p>
            <a:pPr lvl="1"/>
            <a:r>
              <a:rPr lang="en-US" sz="2000">
                <a:solidFill>
                  <a:srgbClr val="6D6D6D"/>
                </a:solidFill>
                <a:latin typeface="Archer Medium" pitchFamily="50" charset="0"/>
              </a:rPr>
              <a:t>test bullet drop </a:t>
            </a:r>
          </a:p>
          <a:p>
            <a:pPr lvl="2"/>
            <a:r>
              <a:rPr lang="en-US" sz="1600">
                <a:solidFill>
                  <a:srgbClr val="6D6D6D"/>
                </a:solidFill>
                <a:latin typeface="Archer Medium" pitchFamily="50" charset="0"/>
              </a:rPr>
              <a:t>test bullet drop</a:t>
            </a:r>
          </a:p>
          <a:p>
            <a:pPr lvl="3"/>
            <a:r>
              <a:rPr lang="en-US" sz="1600">
                <a:solidFill>
                  <a:srgbClr val="6D6D6D"/>
                </a:solidFill>
                <a:latin typeface="Archer Medium" pitchFamily="50" charset="0"/>
              </a:rPr>
              <a:t>test bullet drop</a:t>
            </a:r>
          </a:p>
          <a:p>
            <a:pPr lvl="4"/>
            <a:r>
              <a:rPr lang="en-US" sz="1600">
                <a:solidFill>
                  <a:srgbClr val="6D6D6D"/>
                </a:solidFill>
                <a:latin typeface="Archer Medium" pitchFamily="50" charset="0"/>
              </a:rPr>
              <a:t>test bullet drop</a:t>
            </a:r>
          </a:p>
          <a:p>
            <a:pPr lvl="5"/>
            <a:r>
              <a:rPr lang="en-US" sz="1600">
                <a:solidFill>
                  <a:srgbClr val="6D6D6D"/>
                </a:solidFill>
                <a:latin typeface="Archer Medium" pitchFamily="50" charset="0"/>
              </a:rPr>
              <a:t>test bullet drop</a:t>
            </a:r>
          </a:p>
          <a:p>
            <a:pPr lvl="6"/>
            <a:r>
              <a:rPr lang="en-US" sz="1600">
                <a:solidFill>
                  <a:srgbClr val="6D6D6D"/>
                </a:solidFill>
                <a:latin typeface="Archer Medium" pitchFamily="50" charset="0"/>
              </a:rPr>
              <a:t>test bullet drop</a:t>
            </a:r>
          </a:p>
          <a:p>
            <a:pPr lvl="7"/>
            <a:r>
              <a:rPr lang="en-US" sz="1600">
                <a:solidFill>
                  <a:srgbClr val="6D6D6D"/>
                </a:solidFill>
                <a:latin typeface="Archer Medium" pitchFamily="50" charset="0"/>
              </a:rPr>
              <a:t>test</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a:solidFill>
                  <a:srgbClr val="141E78"/>
                </a:solidFill>
                <a:latin typeface="Archer Semibold"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p:cNvSpPr>
            <a:spLocks noGrp="1"/>
          </p:cNvSpPr>
          <p:nvPr>
            <p:ph sz="quarter" idx="4" hasCustomPrompt="1"/>
          </p:nvPr>
        </p:nvSpPr>
        <p:spPr>
          <a:xfrm>
            <a:off x="4645025" y="2174875"/>
            <a:ext cx="4041775" cy="3951288"/>
          </a:xfrm>
          <a:prstGeom prst="rect">
            <a:avLst/>
          </a:prstGeom>
        </p:spPr>
        <p:txBody>
          <a:bodyPr/>
          <a:lstStyle>
            <a:lvl1pPr>
              <a:defRPr sz="2400">
                <a:solidFill>
                  <a:srgbClr val="6D6D6D"/>
                </a:solidFill>
                <a:latin typeface="Archer Medium" pitchFamily="50" charset="0"/>
              </a:defRPr>
            </a:lvl1pPr>
            <a:lvl2pPr>
              <a:defRPr sz="2000">
                <a:solidFill>
                  <a:srgbClr val="6D6D6D"/>
                </a:solidFill>
                <a:latin typeface="Archer Medium" pitchFamily="50" charset="0"/>
              </a:defRPr>
            </a:lvl2pPr>
            <a:lvl3pPr>
              <a:defRPr sz="1600">
                <a:solidFill>
                  <a:srgbClr val="6D6D6D"/>
                </a:solidFill>
                <a:latin typeface="Archer Medium" pitchFamily="50" charset="0"/>
              </a:defRPr>
            </a:lvl3pPr>
            <a:lvl4pPr>
              <a:defRPr sz="1600">
                <a:solidFill>
                  <a:srgbClr val="6D6D6D"/>
                </a:solidFill>
                <a:latin typeface="Archer Medium" pitchFamily="50" charset="0"/>
              </a:defRPr>
            </a:lvl4pPr>
            <a:lvl5pPr marL="2057400" indent="-228600">
              <a:buFont typeface="Arial" panose="020B0604020202020204" pitchFamily="34" charset="0"/>
              <a:buChar char="•"/>
              <a:defRPr sz="1600" baseline="0">
                <a:solidFill>
                  <a:srgbClr val="6D6D6D"/>
                </a:solidFill>
                <a:latin typeface="Archer Medium" pitchFamily="50" charset="0"/>
              </a:defRPr>
            </a:lvl5pPr>
            <a:lvl6pPr marL="2514600" indent="-228600">
              <a:buFont typeface="Archer Medium" pitchFamily="50" charset="0"/>
              <a:buChar char="—"/>
              <a:defRPr sz="1600">
                <a:solidFill>
                  <a:srgbClr val="6D6D6D"/>
                </a:solidFill>
              </a:defRPr>
            </a:lvl6pPr>
            <a:lvl7pPr>
              <a:defRPr sz="1600">
                <a:solidFill>
                  <a:srgbClr val="6D6D6D"/>
                </a:solidFill>
              </a:defRPr>
            </a:lvl7pPr>
            <a:lvl8pPr marL="3429000" indent="-228600">
              <a:buFont typeface="Archer Medium" pitchFamily="50" charset="0"/>
              <a:buChar char="—"/>
              <a:defRPr sz="1600">
                <a:solidFill>
                  <a:srgbClr val="6D6D6D"/>
                </a:solidFill>
              </a:defRPr>
            </a:lvl8pPr>
            <a:lvl9pPr>
              <a:defRPr sz="1600"/>
            </a:lvl9pPr>
          </a:lstStyle>
          <a:p>
            <a:r>
              <a:rPr lang="en-US" sz="2400">
                <a:solidFill>
                  <a:srgbClr val="6D6D6D"/>
                </a:solidFill>
                <a:latin typeface="Archer Medium" pitchFamily="50" charset="0"/>
              </a:rPr>
              <a:t>bullet </a:t>
            </a:r>
          </a:p>
          <a:p>
            <a:pPr lvl="1"/>
            <a:r>
              <a:rPr lang="en-US" sz="2000">
                <a:solidFill>
                  <a:srgbClr val="6D6D6D"/>
                </a:solidFill>
                <a:latin typeface="Archer Medium" pitchFamily="50" charset="0"/>
              </a:rPr>
              <a:t>test bullet drop </a:t>
            </a:r>
          </a:p>
          <a:p>
            <a:pPr lvl="1"/>
            <a:r>
              <a:rPr lang="en-US" sz="2000">
                <a:solidFill>
                  <a:srgbClr val="6D6D6D"/>
                </a:solidFill>
                <a:latin typeface="Archer Medium" pitchFamily="50" charset="0"/>
              </a:rPr>
              <a:t>test bullet drop </a:t>
            </a:r>
          </a:p>
          <a:p>
            <a:pPr lvl="1"/>
            <a:r>
              <a:rPr lang="en-US" sz="2000">
                <a:solidFill>
                  <a:srgbClr val="6D6D6D"/>
                </a:solidFill>
                <a:latin typeface="Archer Medium" pitchFamily="50" charset="0"/>
              </a:rPr>
              <a:t>test bullet drop </a:t>
            </a:r>
          </a:p>
          <a:p>
            <a:pPr lvl="2"/>
            <a:r>
              <a:rPr lang="en-US" sz="1600">
                <a:solidFill>
                  <a:srgbClr val="6D6D6D"/>
                </a:solidFill>
                <a:latin typeface="Archer Medium" pitchFamily="50" charset="0"/>
              </a:rPr>
              <a:t>test bullet drop</a:t>
            </a:r>
          </a:p>
          <a:p>
            <a:pPr lvl="3"/>
            <a:r>
              <a:rPr lang="en-US" sz="1600">
                <a:solidFill>
                  <a:srgbClr val="6D6D6D"/>
                </a:solidFill>
                <a:latin typeface="Archer Medium" pitchFamily="50" charset="0"/>
              </a:rPr>
              <a:t>test bullet drop</a:t>
            </a:r>
          </a:p>
          <a:p>
            <a:pPr lvl="4"/>
            <a:r>
              <a:rPr lang="en-US" sz="1600">
                <a:solidFill>
                  <a:srgbClr val="6D6D6D"/>
                </a:solidFill>
                <a:latin typeface="Archer Medium" pitchFamily="50" charset="0"/>
              </a:rPr>
              <a:t>test bullet drop</a:t>
            </a:r>
          </a:p>
          <a:p>
            <a:pPr lvl="5"/>
            <a:r>
              <a:rPr lang="en-US" sz="1600">
                <a:solidFill>
                  <a:srgbClr val="6D6D6D"/>
                </a:solidFill>
                <a:latin typeface="Archer Medium" pitchFamily="50" charset="0"/>
              </a:rPr>
              <a:t>test bullet drop</a:t>
            </a:r>
          </a:p>
          <a:p>
            <a:pPr lvl="6"/>
            <a:r>
              <a:rPr lang="en-US" sz="1600">
                <a:solidFill>
                  <a:srgbClr val="6D6D6D"/>
                </a:solidFill>
                <a:latin typeface="Archer Medium" pitchFamily="50" charset="0"/>
              </a:rPr>
              <a:t>test bullet drop</a:t>
            </a:r>
          </a:p>
          <a:p>
            <a:pPr lvl="7"/>
            <a:r>
              <a:rPr lang="en-US" sz="1600">
                <a:solidFill>
                  <a:srgbClr val="6D6D6D"/>
                </a:solidFill>
                <a:latin typeface="Archer Medium" pitchFamily="50" charset="0"/>
              </a:rPr>
              <a:t>test</a:t>
            </a:r>
          </a:p>
        </p:txBody>
      </p:sp>
    </p:spTree>
    <p:extLst>
      <p:ext uri="{BB962C8B-B14F-4D97-AF65-F5344CB8AC3E}">
        <p14:creationId xmlns:p14="http://schemas.microsoft.com/office/powerpoint/2010/main" val="1917092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solidFill>
                  <a:srgbClr val="141E78"/>
                </a:solidFill>
                <a:latin typeface="Archer Bold" pitchFamily="50" charset="0"/>
              </a:defRPr>
            </a:lvl1pPr>
          </a:lstStyle>
          <a:p>
            <a:r>
              <a:rPr lang="en-US" sz="3600">
                <a:solidFill>
                  <a:srgbClr val="141E78"/>
                </a:solidFill>
                <a:latin typeface="Archer Bold" pitchFamily="50" charset="0"/>
              </a:rPr>
              <a:t>heading</a:t>
            </a:r>
            <a:endParaRPr lang="en-US"/>
          </a:p>
        </p:txBody>
      </p:sp>
    </p:spTree>
    <p:extLst>
      <p:ext uri="{BB962C8B-B14F-4D97-AF65-F5344CB8AC3E}">
        <p14:creationId xmlns:p14="http://schemas.microsoft.com/office/powerpoint/2010/main" val="2619442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134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000" b="1">
                <a:solidFill>
                  <a:srgbClr val="141E78"/>
                </a:solidFill>
                <a:latin typeface="Archer Semibold" pitchFamily="50" charset="0"/>
              </a:defRPr>
            </a:lvl1pPr>
          </a:lstStyle>
          <a:p>
            <a:r>
              <a:rPr lang="en-US"/>
              <a:t>Click to edit Master title style</a:t>
            </a:r>
          </a:p>
        </p:txBody>
      </p:sp>
      <p:sp>
        <p:nvSpPr>
          <p:cNvPr id="3" name="Content Placeholder 2"/>
          <p:cNvSpPr>
            <a:spLocks noGrp="1"/>
          </p:cNvSpPr>
          <p:nvPr>
            <p:ph idx="1" hasCustomPrompt="1"/>
          </p:nvPr>
        </p:nvSpPr>
        <p:spPr>
          <a:xfrm>
            <a:off x="3575050" y="273050"/>
            <a:ext cx="5111750" cy="5853113"/>
          </a:xfrm>
          <a:prstGeom prst="rect">
            <a:avLst/>
          </a:prstGeom>
        </p:spPr>
        <p:txBody>
          <a:bodyPr/>
          <a:lstStyle>
            <a:lvl1pPr>
              <a:defRPr sz="2400">
                <a:solidFill>
                  <a:srgbClr val="6D6D6D"/>
                </a:solidFill>
                <a:latin typeface="Archer Medium" pitchFamily="50" charset="0"/>
              </a:defRPr>
            </a:lvl1pPr>
            <a:lvl2pPr>
              <a:defRPr sz="2000">
                <a:solidFill>
                  <a:srgbClr val="6D6D6D"/>
                </a:solidFill>
                <a:latin typeface="Archer Medium" pitchFamily="50" charset="0"/>
              </a:defRPr>
            </a:lvl2pPr>
            <a:lvl3pPr>
              <a:defRPr sz="1600">
                <a:solidFill>
                  <a:srgbClr val="6D6D6D"/>
                </a:solidFill>
                <a:latin typeface="Archer Medium" pitchFamily="50" charset="0"/>
              </a:defRPr>
            </a:lvl3pPr>
            <a:lvl4pPr>
              <a:defRPr sz="1600">
                <a:solidFill>
                  <a:srgbClr val="6D6D6D"/>
                </a:solidFill>
                <a:latin typeface="Archer Medium" pitchFamily="50" charset="0"/>
              </a:defRPr>
            </a:lvl4pPr>
            <a:lvl5pPr marL="2057400" indent="-228600">
              <a:buFont typeface="Arial" panose="020B0604020202020204" pitchFamily="34" charset="0"/>
              <a:buChar char="•"/>
              <a:defRPr sz="1600">
                <a:solidFill>
                  <a:srgbClr val="6D6D6D"/>
                </a:solidFill>
                <a:latin typeface="Archer Medium" pitchFamily="50" charset="0"/>
              </a:defRPr>
            </a:lvl5pPr>
            <a:lvl6pPr marL="2514600" indent="-228600">
              <a:buFont typeface="Archer Medium" pitchFamily="50" charset="0"/>
              <a:buChar char="—"/>
              <a:defRPr sz="1600">
                <a:solidFill>
                  <a:srgbClr val="6D6D6D"/>
                </a:solidFill>
              </a:defRPr>
            </a:lvl6pPr>
            <a:lvl7pPr>
              <a:defRPr sz="1600">
                <a:solidFill>
                  <a:srgbClr val="6D6D6D"/>
                </a:solidFill>
              </a:defRPr>
            </a:lvl7pPr>
            <a:lvl8pPr marL="3429000" indent="-228600">
              <a:buFont typeface="Archer Medium" pitchFamily="50" charset="0"/>
              <a:buChar char="—"/>
              <a:defRPr sz="1600">
                <a:solidFill>
                  <a:srgbClr val="6D6D6D"/>
                </a:solidFill>
              </a:defRPr>
            </a:lvl8pPr>
            <a:lvl9pPr>
              <a:defRPr sz="1600">
                <a:solidFill>
                  <a:srgbClr val="6D6D6D"/>
                </a:solidFill>
              </a:defRPr>
            </a:lvl9pPr>
          </a:lstStyle>
          <a:p>
            <a:r>
              <a:rPr lang="en-US" sz="2400">
                <a:solidFill>
                  <a:srgbClr val="6D6D6D"/>
                </a:solidFill>
                <a:latin typeface="Archer Medium" pitchFamily="50" charset="0"/>
              </a:rPr>
              <a:t>bullet </a:t>
            </a:r>
          </a:p>
          <a:p>
            <a:pPr lvl="1"/>
            <a:r>
              <a:rPr lang="en-US" sz="2000">
                <a:solidFill>
                  <a:srgbClr val="6D6D6D"/>
                </a:solidFill>
                <a:latin typeface="Archer Medium" pitchFamily="50" charset="0"/>
              </a:rPr>
              <a:t>test bullet drop </a:t>
            </a:r>
          </a:p>
          <a:p>
            <a:pPr lvl="1"/>
            <a:r>
              <a:rPr lang="en-US" sz="2000">
                <a:solidFill>
                  <a:srgbClr val="6D6D6D"/>
                </a:solidFill>
                <a:latin typeface="Archer Medium" pitchFamily="50" charset="0"/>
              </a:rPr>
              <a:t>test bullet drop </a:t>
            </a:r>
          </a:p>
          <a:p>
            <a:pPr lvl="1"/>
            <a:r>
              <a:rPr lang="en-US" sz="2000">
                <a:solidFill>
                  <a:srgbClr val="6D6D6D"/>
                </a:solidFill>
                <a:latin typeface="Archer Medium" pitchFamily="50" charset="0"/>
              </a:rPr>
              <a:t>test bullet drop </a:t>
            </a:r>
          </a:p>
          <a:p>
            <a:pPr lvl="2"/>
            <a:r>
              <a:rPr lang="en-US" sz="1600">
                <a:solidFill>
                  <a:srgbClr val="6D6D6D"/>
                </a:solidFill>
                <a:latin typeface="Archer Medium" pitchFamily="50" charset="0"/>
              </a:rPr>
              <a:t>test bullet drop</a:t>
            </a:r>
          </a:p>
          <a:p>
            <a:pPr lvl="3"/>
            <a:r>
              <a:rPr lang="en-US" sz="1600">
                <a:solidFill>
                  <a:srgbClr val="6D6D6D"/>
                </a:solidFill>
                <a:latin typeface="Archer Medium" pitchFamily="50" charset="0"/>
              </a:rPr>
              <a:t>test bullet drop</a:t>
            </a:r>
          </a:p>
          <a:p>
            <a:pPr lvl="4"/>
            <a:r>
              <a:rPr lang="en-US" sz="1600">
                <a:solidFill>
                  <a:srgbClr val="6D6D6D"/>
                </a:solidFill>
                <a:latin typeface="Archer Medium" pitchFamily="50" charset="0"/>
              </a:rPr>
              <a:t>test bullet drop</a:t>
            </a:r>
          </a:p>
          <a:p>
            <a:pPr lvl="5"/>
            <a:r>
              <a:rPr lang="en-US" sz="1600">
                <a:solidFill>
                  <a:srgbClr val="6D6D6D"/>
                </a:solidFill>
                <a:latin typeface="Archer Medium" pitchFamily="50" charset="0"/>
              </a:rPr>
              <a:t>test bullet drop</a:t>
            </a:r>
          </a:p>
          <a:p>
            <a:pPr lvl="6"/>
            <a:r>
              <a:rPr lang="en-US" sz="1600">
                <a:solidFill>
                  <a:srgbClr val="6D6D6D"/>
                </a:solidFill>
                <a:latin typeface="Archer Medium" pitchFamily="50" charset="0"/>
              </a:rPr>
              <a:t>test bullet drop</a:t>
            </a:r>
          </a:p>
          <a:p>
            <a:pPr lvl="7"/>
            <a:r>
              <a:rPr lang="en-US" sz="1600">
                <a:solidFill>
                  <a:srgbClr val="6D6D6D"/>
                </a:solidFill>
                <a:latin typeface="Archer Medium" pitchFamily="50" charset="0"/>
              </a:rPr>
              <a:t>test</a:t>
            </a:r>
          </a:p>
          <a:p>
            <a:pPr lvl="8"/>
            <a:r>
              <a:rPr lang="en-US" sz="1600">
                <a:solidFill>
                  <a:srgbClr val="6D6D6D"/>
                </a:solidFill>
                <a:latin typeface="Archer Medium" pitchFamily="50" charset="0"/>
              </a:rPr>
              <a:t>test</a:t>
            </a:r>
          </a:p>
          <a:p>
            <a:pPr lvl="8"/>
            <a:endParaRPr lang="en-US" sz="1600">
              <a:solidFill>
                <a:srgbClr val="6D6D6D"/>
              </a:solidFill>
              <a:latin typeface="Archer Medium" pitchFamily="50" charset="0"/>
            </a:endParaRP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141E78"/>
                </a:solidFill>
                <a:latin typeface="Archer Book" pitchFamily="50"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2908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normAutofit/>
          </a:bodyPr>
          <a:lstStyle>
            <a:lvl1pPr algn="l">
              <a:defRPr sz="2000" b="1">
                <a:solidFill>
                  <a:srgbClr val="141E78"/>
                </a:solidFill>
                <a:latin typeface="Archer Semibold" pitchFamily="50"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141E78"/>
                </a:solidFill>
                <a:latin typeface="Archer Semibold"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5443538"/>
            <a:ext cx="5486400" cy="804862"/>
          </a:xfrm>
          <a:prstGeom prst="rect">
            <a:avLst/>
          </a:prstGeom>
        </p:spPr>
        <p:txBody>
          <a:bodyPr/>
          <a:lstStyle>
            <a:lvl1pPr marL="0" indent="0">
              <a:buNone/>
              <a:defRPr sz="1400">
                <a:solidFill>
                  <a:srgbClr val="141E78"/>
                </a:solidFill>
                <a:latin typeface="Archer Book" pitchFamily="50"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232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4D167-3BE4-4141-BCED-5EF41DA44C15}"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286FB-5633-49D8-A4FC-D0968F39ECEA}" type="slidenum">
              <a:rPr lang="en-US" smtClean="0"/>
              <a:t>‹#›</a:t>
            </a:fld>
            <a:endParaRPr lang="en-US"/>
          </a:p>
        </p:txBody>
      </p:sp>
    </p:spTree>
    <p:extLst>
      <p:ext uri="{BB962C8B-B14F-4D97-AF65-F5344CB8AC3E}">
        <p14:creationId xmlns:p14="http://schemas.microsoft.com/office/powerpoint/2010/main" val="135103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4D167-3BE4-4141-BCED-5EF41DA44C15}"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286FB-5633-49D8-A4FC-D0968F39ECEA}" type="slidenum">
              <a:rPr lang="en-US" smtClean="0"/>
              <a:t>‹#›</a:t>
            </a:fld>
            <a:endParaRPr lang="en-US"/>
          </a:p>
        </p:txBody>
      </p:sp>
    </p:spTree>
    <p:extLst>
      <p:ext uri="{BB962C8B-B14F-4D97-AF65-F5344CB8AC3E}">
        <p14:creationId xmlns:p14="http://schemas.microsoft.com/office/powerpoint/2010/main" val="8595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94D167-3BE4-4141-BCED-5EF41DA44C15}"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286FB-5633-49D8-A4FC-D0968F39ECEA}" type="slidenum">
              <a:rPr lang="en-US" smtClean="0"/>
              <a:t>‹#›</a:t>
            </a:fld>
            <a:endParaRPr lang="en-US"/>
          </a:p>
        </p:txBody>
      </p:sp>
    </p:spTree>
    <p:extLst>
      <p:ext uri="{BB962C8B-B14F-4D97-AF65-F5344CB8AC3E}">
        <p14:creationId xmlns:p14="http://schemas.microsoft.com/office/powerpoint/2010/main" val="374051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94D167-3BE4-4141-BCED-5EF41DA44C15}"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286FB-5633-49D8-A4FC-D0968F39ECEA}" type="slidenum">
              <a:rPr lang="en-US" smtClean="0"/>
              <a:t>‹#›</a:t>
            </a:fld>
            <a:endParaRPr lang="en-US"/>
          </a:p>
        </p:txBody>
      </p:sp>
    </p:spTree>
    <p:extLst>
      <p:ext uri="{BB962C8B-B14F-4D97-AF65-F5344CB8AC3E}">
        <p14:creationId xmlns:p14="http://schemas.microsoft.com/office/powerpoint/2010/main" val="225749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94D167-3BE4-4141-BCED-5EF41DA44C15}"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286FB-5633-49D8-A4FC-D0968F39ECEA}" type="slidenum">
              <a:rPr lang="en-US" smtClean="0"/>
              <a:t>‹#›</a:t>
            </a:fld>
            <a:endParaRPr lang="en-US"/>
          </a:p>
        </p:txBody>
      </p:sp>
    </p:spTree>
    <p:extLst>
      <p:ext uri="{BB962C8B-B14F-4D97-AF65-F5344CB8AC3E}">
        <p14:creationId xmlns:p14="http://schemas.microsoft.com/office/powerpoint/2010/main" val="88729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4D167-3BE4-4141-BCED-5EF41DA44C15}"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286FB-5633-49D8-A4FC-D0968F39ECEA}" type="slidenum">
              <a:rPr lang="en-US" smtClean="0"/>
              <a:t>‹#›</a:t>
            </a:fld>
            <a:endParaRPr lang="en-US"/>
          </a:p>
        </p:txBody>
      </p:sp>
    </p:spTree>
    <p:extLst>
      <p:ext uri="{BB962C8B-B14F-4D97-AF65-F5344CB8AC3E}">
        <p14:creationId xmlns:p14="http://schemas.microsoft.com/office/powerpoint/2010/main" val="378125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94D167-3BE4-4141-BCED-5EF41DA44C15}"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286FB-5633-49D8-A4FC-D0968F39ECEA}" type="slidenum">
              <a:rPr lang="en-US" smtClean="0"/>
              <a:t>‹#›</a:t>
            </a:fld>
            <a:endParaRPr lang="en-US"/>
          </a:p>
        </p:txBody>
      </p:sp>
    </p:spTree>
    <p:extLst>
      <p:ext uri="{BB962C8B-B14F-4D97-AF65-F5344CB8AC3E}">
        <p14:creationId xmlns:p14="http://schemas.microsoft.com/office/powerpoint/2010/main" val="312189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94D167-3BE4-4141-BCED-5EF41DA44C15}"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286FB-5633-49D8-A4FC-D0968F39ECEA}" type="slidenum">
              <a:rPr lang="en-US" smtClean="0"/>
              <a:t>‹#›</a:t>
            </a:fld>
            <a:endParaRPr lang="en-US"/>
          </a:p>
        </p:txBody>
      </p:sp>
    </p:spTree>
    <p:extLst>
      <p:ext uri="{BB962C8B-B14F-4D97-AF65-F5344CB8AC3E}">
        <p14:creationId xmlns:p14="http://schemas.microsoft.com/office/powerpoint/2010/main" val="14695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4D167-3BE4-4141-BCED-5EF41DA44C15}" type="datetimeFigureOut">
              <a:rPr lang="en-US" smtClean="0"/>
              <a:t>3/2/2023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286FB-5633-49D8-A4FC-D0968F39ECEA}" type="slidenum">
              <a:rPr lang="en-US" smtClean="0"/>
              <a:t>‹#›</a:t>
            </a:fld>
            <a:endParaRPr lang="en-US"/>
          </a:p>
        </p:txBody>
      </p:sp>
    </p:spTree>
    <p:extLst>
      <p:ext uri="{BB962C8B-B14F-4D97-AF65-F5344CB8AC3E}">
        <p14:creationId xmlns:p14="http://schemas.microsoft.com/office/powerpoint/2010/main" val="303567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z="3600">
                <a:solidFill>
                  <a:srgbClr val="141E78"/>
                </a:solidFill>
                <a:latin typeface="Archer Bold" pitchFamily="50" charset="0"/>
              </a:rPr>
              <a:t>heading</a:t>
            </a:r>
            <a:endParaRPr lang="en-US"/>
          </a:p>
        </p:txBody>
      </p:sp>
      <p:pic>
        <p:nvPicPr>
          <p:cNvPr id="7" name="Picture 6"/>
          <p:cNvPicPr>
            <a:picLocks noChangeAspect="1"/>
          </p:cNvPicPr>
          <p:nvPr userDrawn="1"/>
        </p:nvPicPr>
        <p:blipFill>
          <a:blip r:embed="rId10"/>
          <a:stretch>
            <a:fillRect/>
          </a:stretch>
        </p:blipFill>
        <p:spPr>
          <a:xfrm>
            <a:off x="8305800" y="6172200"/>
            <a:ext cx="838200" cy="444500"/>
          </a:xfrm>
          <a:prstGeom prst="rect">
            <a:avLst/>
          </a:prstGeom>
        </p:spPr>
      </p:pic>
    </p:spTree>
    <p:extLst>
      <p:ext uri="{BB962C8B-B14F-4D97-AF65-F5344CB8AC3E}">
        <p14:creationId xmlns:p14="http://schemas.microsoft.com/office/powerpoint/2010/main" val="33575840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spcBef>
          <a:spcPct val="0"/>
        </a:spcBef>
        <a:buNone/>
        <a:defRPr sz="3600" kern="1200">
          <a:solidFill>
            <a:schemeClr val="tx1"/>
          </a:solidFill>
          <a:latin typeface="Archer Bold" panose="02000000000000000000" pitchFamily="50"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hyperlink" Target="http://www.liveonny.org/donate-life-month" TargetMode="External"/><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ADACE77-0984-40B6-A755-294C81DE082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107A5C6-303E-4461-8F6B-615377194AB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17BFEC9-CE63-4E7D-8A88-B756C8577DAC}"/>
              </a:ext>
            </a:extLst>
          </p:cNvPr>
          <p:cNvSpPr txBox="1"/>
          <p:nvPr/>
        </p:nvSpPr>
        <p:spPr>
          <a:xfrm rot="20760527">
            <a:off x="2024108" y="822343"/>
            <a:ext cx="7838983" cy="769441"/>
          </a:xfrm>
          <a:prstGeom prst="rect">
            <a:avLst/>
          </a:prstGeom>
          <a:noFill/>
        </p:spPr>
        <p:txBody>
          <a:bodyPr wrap="square" rtlCol="0">
            <a:spAutoFit/>
          </a:bodyPr>
          <a:lstStyle/>
          <a:p>
            <a:r>
              <a:rPr lang="en-US" sz="4400" b="1">
                <a:solidFill>
                  <a:schemeClr val="bg1"/>
                </a:solidFill>
              </a:rPr>
              <a:t>Unleash your inner hero!</a:t>
            </a:r>
          </a:p>
        </p:txBody>
      </p:sp>
      <p:sp>
        <p:nvSpPr>
          <p:cNvPr id="2" name="Rectangle 1">
            <a:extLst>
              <a:ext uri="{FF2B5EF4-FFF2-40B4-BE49-F238E27FC236}">
                <a16:creationId xmlns:a16="http://schemas.microsoft.com/office/drawing/2014/main" id="{2D66ABC5-70D5-4091-84E0-F534F645B619}"/>
              </a:ext>
            </a:extLst>
          </p:cNvPr>
          <p:cNvSpPr/>
          <p:nvPr/>
        </p:nvSpPr>
        <p:spPr>
          <a:xfrm>
            <a:off x="1" y="4104854"/>
            <a:ext cx="9144000" cy="969496"/>
          </a:xfrm>
          <a:prstGeom prst="rect">
            <a:avLst/>
          </a:prstGeom>
        </p:spPr>
        <p:txBody>
          <a:bodyPr wrap="square" lIns="91440" tIns="45720" rIns="91440" bIns="45720" anchor="t">
            <a:spAutoFit/>
          </a:bodyPr>
          <a:lstStyle/>
          <a:p>
            <a:pPr algn="ctr"/>
            <a:r>
              <a:rPr lang="en-US" sz="2800" b="1" dirty="0">
                <a:latin typeface="Arial"/>
                <a:cs typeface="Arial"/>
              </a:rPr>
              <a:t>DONATE LIFE MONTH 2023 </a:t>
            </a:r>
          </a:p>
          <a:p>
            <a:pPr algn="ctr">
              <a:spcBef>
                <a:spcPts val="600"/>
              </a:spcBef>
            </a:pPr>
            <a:r>
              <a:rPr lang="en-US" sz="2400" b="1" dirty="0">
                <a:latin typeface="Arial" panose="020B0604020202020204" pitchFamily="34" charset="0"/>
                <a:cs typeface="Arial" panose="020B0604020202020204" pitchFamily="34" charset="0"/>
              </a:rPr>
              <a:t>A DIGITAL TOOLKIT</a:t>
            </a:r>
          </a:p>
        </p:txBody>
      </p:sp>
      <p:pic>
        <p:nvPicPr>
          <p:cNvPr id="7" name="Picture 6">
            <a:extLst>
              <a:ext uri="{FF2B5EF4-FFF2-40B4-BE49-F238E27FC236}">
                <a16:creationId xmlns:a16="http://schemas.microsoft.com/office/drawing/2014/main" id="{A35ED0EE-D5CF-43CF-00E2-8C64D0DFA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097" y="5770167"/>
            <a:ext cx="2628903" cy="881038"/>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A35D4B4D-6440-568E-6221-30DFE8931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5818"/>
            <a:ext cx="9144000" cy="3085946"/>
          </a:xfrm>
          <a:prstGeom prst="rect">
            <a:avLst/>
          </a:prstGeom>
        </p:spPr>
      </p:pic>
    </p:spTree>
    <p:extLst>
      <p:ext uri="{BB962C8B-B14F-4D97-AF65-F5344CB8AC3E}">
        <p14:creationId xmlns:p14="http://schemas.microsoft.com/office/powerpoint/2010/main" val="1856810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19394A9-52DA-4BEF-A16D-A5029F09CC7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0B75806-349B-4B56-8193-88BFDBA5174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2B87F35-920E-491C-8B5B-F4106A5F7F5C}"/>
              </a:ext>
            </a:extLst>
          </p:cNvPr>
          <p:cNvSpPr/>
          <p:nvPr/>
        </p:nvSpPr>
        <p:spPr>
          <a:xfrm rot="20772831">
            <a:off x="-3367289" y="-2554396"/>
            <a:ext cx="12589095" cy="4863587"/>
          </a:xfrm>
          <a:prstGeom prst="rect">
            <a:avLst/>
          </a:prstGeom>
          <a:solidFill>
            <a:schemeClr val="tx2"/>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9155378-F240-437A-AE72-17417DA148B4}"/>
              </a:ext>
            </a:extLst>
          </p:cNvPr>
          <p:cNvSpPr txBox="1"/>
          <p:nvPr/>
        </p:nvSpPr>
        <p:spPr>
          <a:xfrm>
            <a:off x="2423948" y="3320526"/>
            <a:ext cx="5692530" cy="830997"/>
          </a:xfrm>
          <a:prstGeom prst="rect">
            <a:avLst/>
          </a:prstGeom>
          <a:noFill/>
        </p:spPr>
        <p:txBody>
          <a:bodyPr wrap="square" lIns="91440" tIns="45720" rIns="91440" bIns="45720" rtlCol="0" anchor="t">
            <a:spAutoFit/>
          </a:bodyPr>
          <a:lstStyle/>
          <a:p>
            <a:r>
              <a:rPr lang="en-US" sz="4800" b="1">
                <a:solidFill>
                  <a:srgbClr val="141E78"/>
                </a:solidFill>
                <a:latin typeface="Arial" panose="020B0604020202020204" pitchFamily="34" charset="0"/>
                <a:cs typeface="Arial" panose="020B0604020202020204" pitchFamily="34" charset="0"/>
              </a:rPr>
              <a:t>THANK YOU!</a:t>
            </a:r>
          </a:p>
        </p:txBody>
      </p:sp>
      <p:sp>
        <p:nvSpPr>
          <p:cNvPr id="8" name="Rectangle 7">
            <a:extLst>
              <a:ext uri="{FF2B5EF4-FFF2-40B4-BE49-F238E27FC236}">
                <a16:creationId xmlns:a16="http://schemas.microsoft.com/office/drawing/2014/main" id="{41EBD0F4-9017-41FF-B345-779AFF497EED}"/>
              </a:ext>
            </a:extLst>
          </p:cNvPr>
          <p:cNvSpPr/>
          <p:nvPr/>
        </p:nvSpPr>
        <p:spPr>
          <a:xfrm rot="20761629">
            <a:off x="-76796" y="2326674"/>
            <a:ext cx="3848898" cy="276999"/>
          </a:xfrm>
          <a:prstGeom prst="rect">
            <a:avLst/>
          </a:prstGeom>
        </p:spPr>
        <p:txBody>
          <a:bodyPr wrap="square" lIns="91440" tIns="45720" rIns="91440" bIns="45720" anchor="t">
            <a:spAutoFit/>
          </a:bodyPr>
          <a:lstStyle/>
          <a:p>
            <a:pPr algn="ctr"/>
            <a:r>
              <a:rPr lang="en-US" sz="1200">
                <a:solidFill>
                  <a:schemeClr val="bg1"/>
                </a:solidFill>
                <a:latin typeface="Constantia"/>
                <a:ea typeface="Calibri" panose="020F0502020204030204" pitchFamily="34" charset="0"/>
                <a:cs typeface="Calibri"/>
              </a:rPr>
              <a:t>Questions? Contact Scott Wohl at swohl@liveonny.org. </a:t>
            </a:r>
            <a:endParaRPr lang="en-US" sz="1200">
              <a:solidFill>
                <a:schemeClr val="bg1"/>
              </a:solidFill>
              <a:latin typeface="Constantia" panose="02030602050306030303" pitchFamily="18"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CC5CA8A-FC1E-8E73-4CB4-EF7817097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348" y="5996476"/>
            <a:ext cx="2019303" cy="676739"/>
          </a:xfrm>
          <a:prstGeom prst="rect">
            <a:avLst/>
          </a:prstGeom>
        </p:spPr>
      </p:pic>
    </p:spTree>
    <p:extLst>
      <p:ext uri="{BB962C8B-B14F-4D97-AF65-F5344CB8AC3E}">
        <p14:creationId xmlns:p14="http://schemas.microsoft.com/office/powerpoint/2010/main" val="392069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86250" y="1306473"/>
            <a:ext cx="4483510" cy="5125922"/>
          </a:xfrm>
        </p:spPr>
        <p:txBody>
          <a:bodyPr lIns="91440" tIns="45720" rIns="91440" bIns="45720" anchor="t"/>
          <a:lstStyle/>
          <a:p>
            <a:r>
              <a:rPr lang="en-US" sz="1400" dirty="0">
                <a:solidFill>
                  <a:srgbClr val="002060"/>
                </a:solidFill>
                <a:latin typeface="Constantia"/>
                <a:cs typeface="Calibri"/>
              </a:rPr>
              <a:t>New Yorkers are stepping up in amazing and profound ways to save lives through organ, eye and tissue donation. This remarkable act of kindness and generosity by donor heroes and their families leaves a lasting legacy, creates a generational impact and has given thousands the opportunity to celebrate more birthdays, spend more time with loved ones, and do amazing things with their second chance at life. </a:t>
            </a:r>
            <a:endParaRPr lang="en-US" sz="1400" dirty="0">
              <a:solidFill>
                <a:srgbClr val="002060"/>
              </a:solidFill>
              <a:latin typeface="Constantia"/>
              <a:cs typeface="Times New Roman"/>
            </a:endParaRPr>
          </a:p>
          <a:p>
            <a:endParaRPr lang="en-US" sz="1400" dirty="0">
              <a:solidFill>
                <a:srgbClr val="002060"/>
              </a:solidFill>
              <a:latin typeface="Constantia"/>
              <a:cs typeface="Times New Roman"/>
            </a:endParaRPr>
          </a:p>
          <a:p>
            <a:r>
              <a:rPr lang="en-US" sz="1400" dirty="0">
                <a:solidFill>
                  <a:srgbClr val="002060"/>
                </a:solidFill>
                <a:latin typeface="Constantia"/>
                <a:cs typeface="Times New Roman"/>
              </a:rPr>
              <a:t>Because of the generosity of the New York Community , o</a:t>
            </a:r>
            <a:r>
              <a:rPr lang="en-US" sz="1400" b="1" dirty="0">
                <a:solidFill>
                  <a:srgbClr val="002060"/>
                </a:solidFill>
                <a:latin typeface="Constantia"/>
                <a:cs typeface="Times New Roman"/>
              </a:rPr>
              <a:t>ver 1,300 organs were transplanted in 2022 - </a:t>
            </a:r>
            <a:r>
              <a:rPr lang="en-US" sz="1400" dirty="0">
                <a:solidFill>
                  <a:srgbClr val="002060"/>
                </a:solidFill>
                <a:latin typeface="Constantia"/>
                <a:cs typeface="Times New Roman"/>
              </a:rPr>
              <a:t>the most ever in our service area in one year thanks to the selfless decisions made by organ and tissue donors and their families. </a:t>
            </a:r>
          </a:p>
          <a:p>
            <a:endParaRPr lang="en-US" sz="1400" dirty="0">
              <a:solidFill>
                <a:srgbClr val="002060"/>
              </a:solidFill>
              <a:latin typeface="Constantia"/>
              <a:cs typeface="Times New Roman" panose="02020603050405020304" pitchFamily="18" charset="0"/>
            </a:endParaRPr>
          </a:p>
          <a:p>
            <a:r>
              <a:rPr lang="en-US" sz="1400" dirty="0">
                <a:solidFill>
                  <a:srgbClr val="002060"/>
                </a:solidFill>
                <a:latin typeface="Constantia"/>
                <a:cs typeface="Times New Roman"/>
              </a:rPr>
              <a:t>This Donate Life Month, help LiveOnNY amplify our mission to save more lives by using the messaging, tools and copy in the toolkit provided below. By helping to amplify the message of donation, you help inspire even more conversations about donation and help save more lives Thank you for your continued support for our life saving mission</a:t>
            </a:r>
            <a:r>
              <a:rPr lang="en-US" sz="1800" dirty="0">
                <a:solidFill>
                  <a:srgbClr val="000000"/>
                </a:solidFill>
                <a:latin typeface="Calibri"/>
                <a:cs typeface="Times New Roman"/>
              </a:rPr>
              <a:t>.</a:t>
            </a:r>
            <a:endParaRPr lang="en-US" sz="1400" dirty="0">
              <a:solidFill>
                <a:srgbClr val="002060"/>
              </a:solidFill>
              <a:latin typeface="Calibri"/>
              <a:cs typeface="Times New Roman"/>
            </a:endParaRPr>
          </a:p>
        </p:txBody>
      </p:sp>
      <p:sp>
        <p:nvSpPr>
          <p:cNvPr id="4" name="Title 3"/>
          <p:cNvSpPr>
            <a:spLocks noGrp="1"/>
          </p:cNvSpPr>
          <p:nvPr>
            <p:ph type="title"/>
          </p:nvPr>
        </p:nvSpPr>
        <p:spPr>
          <a:xfrm>
            <a:off x="4286250" y="274638"/>
            <a:ext cx="4648200" cy="1143000"/>
          </a:xfrm>
        </p:spPr>
        <p:txBody>
          <a:bodyPr>
            <a:normAutofit fontScale="90000"/>
          </a:bodyPr>
          <a:lstStyle/>
          <a:p>
            <a:r>
              <a:rPr lang="en-US" b="1" dirty="0">
                <a:latin typeface="Times New Roman"/>
                <a:cs typeface="Times New Roman"/>
              </a:rPr>
              <a:t>Donate Life Month with</a:t>
            </a:r>
            <a:r>
              <a:rPr lang="en-US" b="1" dirty="0">
                <a:solidFill>
                  <a:srgbClr val="86C440"/>
                </a:solidFill>
                <a:latin typeface="Times New Roman"/>
                <a:cs typeface="Times New Roman"/>
              </a:rPr>
              <a:t> </a:t>
            </a:r>
            <a:r>
              <a:rPr lang="en-US" b="1" dirty="0" err="1">
                <a:latin typeface="Times New Roman"/>
                <a:cs typeface="Times New Roman"/>
              </a:rPr>
              <a:t>LiveOn</a:t>
            </a:r>
            <a:r>
              <a:rPr lang="en-US" dirty="0" err="1">
                <a:latin typeface="Times New Roman"/>
                <a:cs typeface="Times New Roman"/>
              </a:rPr>
              <a:t>NY</a:t>
            </a:r>
            <a:endParaRPr lang="en-US">
              <a:latin typeface="Times New Roman"/>
              <a:cs typeface="Times New Roman"/>
            </a:endParaRPr>
          </a:p>
        </p:txBody>
      </p:sp>
      <p:pic>
        <p:nvPicPr>
          <p:cNvPr id="3" name="Picture 2" descr="A person sitting on a bench holding a book&#10;&#10;Description automatically generated with medium confidence">
            <a:extLst>
              <a:ext uri="{FF2B5EF4-FFF2-40B4-BE49-F238E27FC236}">
                <a16:creationId xmlns:a16="http://schemas.microsoft.com/office/drawing/2014/main" id="{020A7958-FA21-40CC-A45F-DE845D0A38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34" t="18161" r="15552"/>
          <a:stretch/>
        </p:blipFill>
        <p:spPr>
          <a:xfrm>
            <a:off x="-37131" y="-52388"/>
            <a:ext cx="3956669" cy="6910387"/>
          </a:xfrm>
          <a:prstGeom prst="rect">
            <a:avLst/>
          </a:prstGeom>
        </p:spPr>
      </p:pic>
      <p:sp>
        <p:nvSpPr>
          <p:cNvPr id="9" name="Rectangle: Rounded Corners 8">
            <a:extLst>
              <a:ext uri="{FF2B5EF4-FFF2-40B4-BE49-F238E27FC236}">
                <a16:creationId xmlns:a16="http://schemas.microsoft.com/office/drawing/2014/main" id="{6B1F275D-145F-4ECD-8404-7E88B943185E}"/>
              </a:ext>
            </a:extLst>
          </p:cNvPr>
          <p:cNvSpPr/>
          <p:nvPr/>
        </p:nvSpPr>
        <p:spPr>
          <a:xfrm>
            <a:off x="-454769" y="5237946"/>
            <a:ext cx="2974131" cy="672317"/>
          </a:xfrm>
          <a:prstGeom prst="roundRect">
            <a:avLst>
              <a:gd name="adj" fmla="val 46514"/>
            </a:avLst>
          </a:prstGeom>
          <a:solidFill>
            <a:srgbClr val="86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E24C4C5F-9D48-4A7D-9684-FB5AEDBB2F84}"/>
              </a:ext>
            </a:extLst>
          </p:cNvPr>
          <p:cNvSpPr txBox="1"/>
          <p:nvPr/>
        </p:nvSpPr>
        <p:spPr>
          <a:xfrm>
            <a:off x="23815" y="5319240"/>
            <a:ext cx="2397868" cy="523220"/>
          </a:xfrm>
          <a:prstGeom prst="rect">
            <a:avLst/>
          </a:prstGeom>
          <a:noFill/>
        </p:spPr>
        <p:txBody>
          <a:bodyPr wrap="square" lIns="91440" tIns="45720" rIns="91440" bIns="45720" rtlCol="0" anchor="t">
            <a:spAutoFit/>
          </a:bodyPr>
          <a:lstStyle/>
          <a:p>
            <a:pPr defTabSz="914400">
              <a:defRPr/>
            </a:pPr>
            <a:r>
              <a:rPr kumimoji="0" lang="en-US" sz="1400" b="1" i="0" u="none" strike="noStrike" kern="1200" cap="none" spc="0" normalizeH="0" baseline="0" noProof="0" dirty="0">
                <a:ln>
                  <a:noFill/>
                </a:ln>
                <a:solidFill>
                  <a:schemeClr val="bg1"/>
                </a:solidFill>
                <a:effectLst/>
                <a:uLnTx/>
                <a:uFillTx/>
                <a:latin typeface="Constantia"/>
              </a:rPr>
              <a:t>Eddie, father of</a:t>
            </a:r>
            <a:br>
              <a:rPr lang="en-US" sz="1400" b="1" i="0" u="none" strike="noStrike" kern="1200" cap="none" spc="0" normalizeH="0" baseline="0" noProof="0" dirty="0">
                <a:ln>
                  <a:noFill/>
                </a:ln>
                <a:effectLst/>
                <a:uLnTx/>
                <a:uFillTx/>
                <a:latin typeface="Constantia" panose="02030602050306030303" pitchFamily="18" charset="0"/>
              </a:rPr>
            </a:br>
            <a:r>
              <a:rPr lang="en-US" sz="1400" b="1" dirty="0">
                <a:solidFill>
                  <a:schemeClr val="bg1"/>
                </a:solidFill>
                <a:latin typeface="Constantia"/>
              </a:rPr>
              <a:t>Donor Hero</a:t>
            </a:r>
            <a:r>
              <a:rPr kumimoji="0" lang="en-US" sz="1400" b="1" i="0" u="none" strike="noStrike" kern="1200" cap="none" spc="0" normalizeH="0" baseline="0" noProof="0" dirty="0">
                <a:ln>
                  <a:noFill/>
                </a:ln>
                <a:solidFill>
                  <a:schemeClr val="bg1"/>
                </a:solidFill>
                <a:effectLst/>
                <a:uLnTx/>
                <a:uFillTx/>
                <a:latin typeface="Constantia"/>
              </a:rPr>
              <a:t>, Nicholas</a:t>
            </a:r>
          </a:p>
        </p:txBody>
      </p:sp>
    </p:spTree>
    <p:extLst>
      <p:ext uri="{BB962C8B-B14F-4D97-AF65-F5344CB8AC3E}">
        <p14:creationId xmlns:p14="http://schemas.microsoft.com/office/powerpoint/2010/main" val="100021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DD260C6-D68A-4B92-9C56-B768CBD77757}"/>
              </a:ext>
            </a:extLst>
          </p:cNvPr>
          <p:cNvSpPr/>
          <p:nvPr/>
        </p:nvSpPr>
        <p:spPr>
          <a:xfrm>
            <a:off x="1907180" y="4226443"/>
            <a:ext cx="7280783" cy="2617713"/>
          </a:xfrm>
          <a:prstGeom prst="rect">
            <a:avLst/>
          </a:prstGeom>
          <a:solidFill>
            <a:srgbClr val="86C44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6ECC93B-32EB-4614-939A-CD718EF0EA85}"/>
              </a:ext>
            </a:extLst>
          </p:cNvPr>
          <p:cNvSpPr/>
          <p:nvPr/>
        </p:nvSpPr>
        <p:spPr>
          <a:xfrm>
            <a:off x="2206590" y="3785755"/>
            <a:ext cx="4512865" cy="454531"/>
          </a:xfrm>
          <a:prstGeom prst="rect">
            <a:avLst/>
          </a:prstGeom>
          <a:solidFill>
            <a:schemeClr val="tx2"/>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A6123DA9-B7F2-438C-A442-137298078CA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390CBD0F-3EB2-4052-8DC6-CDCB25C7B50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0BD7408-44F6-4003-8ACA-EAE20E3B7510}"/>
              </a:ext>
            </a:extLst>
          </p:cNvPr>
          <p:cNvSpPr txBox="1"/>
          <p:nvPr/>
        </p:nvSpPr>
        <p:spPr>
          <a:xfrm>
            <a:off x="2121795" y="303360"/>
            <a:ext cx="4264015" cy="369332"/>
          </a:xfrm>
          <a:prstGeom prst="rect">
            <a:avLst/>
          </a:prstGeom>
          <a:noFill/>
        </p:spPr>
        <p:txBody>
          <a:bodyPr wrap="square" rtlCol="0">
            <a:spAutoFit/>
          </a:bodyPr>
          <a:lstStyle/>
          <a:p>
            <a:r>
              <a:rPr lang="en-US" b="1">
                <a:latin typeface="Constantia" panose="02030602050306030303" pitchFamily="18" charset="0"/>
              </a:rPr>
              <a:t>INSTAGRAM/FACEBOOK/TWITTER</a:t>
            </a:r>
          </a:p>
        </p:txBody>
      </p:sp>
      <p:sp>
        <p:nvSpPr>
          <p:cNvPr id="23" name="Rectangle 22">
            <a:extLst>
              <a:ext uri="{FF2B5EF4-FFF2-40B4-BE49-F238E27FC236}">
                <a16:creationId xmlns:a16="http://schemas.microsoft.com/office/drawing/2014/main" id="{CE72E516-DF28-4025-83AA-481A906A4FB9}"/>
              </a:ext>
            </a:extLst>
          </p:cNvPr>
          <p:cNvSpPr/>
          <p:nvPr/>
        </p:nvSpPr>
        <p:spPr>
          <a:xfrm rot="16200000">
            <a:off x="-2475409" y="2475409"/>
            <a:ext cx="6858000" cy="1907179"/>
          </a:xfrm>
          <a:prstGeom prst="rect">
            <a:avLst/>
          </a:prstGeom>
          <a:solidFill>
            <a:schemeClr val="tx2"/>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417D764-B1B0-45B2-9B82-4ABB17324043}"/>
              </a:ext>
            </a:extLst>
          </p:cNvPr>
          <p:cNvSpPr txBox="1"/>
          <p:nvPr/>
        </p:nvSpPr>
        <p:spPr>
          <a:xfrm>
            <a:off x="2331273" y="3918412"/>
            <a:ext cx="4298759" cy="276999"/>
          </a:xfrm>
          <a:prstGeom prst="rect">
            <a:avLst/>
          </a:prstGeom>
          <a:noFill/>
        </p:spPr>
        <p:txBody>
          <a:bodyPr wrap="square" rtlCol="0">
            <a:spAutoFit/>
          </a:bodyPr>
          <a:lstStyle/>
          <a:p>
            <a:pPr>
              <a:spcBef>
                <a:spcPts val="200"/>
              </a:spcBef>
              <a:spcAft>
                <a:spcPts val="200"/>
              </a:spcAft>
            </a:pPr>
            <a:r>
              <a:rPr lang="en-US" sz="1200" b="1" cap="all">
                <a:solidFill>
                  <a:schemeClr val="bg1"/>
                </a:solidFill>
                <a:latin typeface="Constantia" panose="02030602050306030303" pitchFamily="18" charset="0"/>
              </a:rPr>
              <a:t>Sample supporting text for graphics provided</a:t>
            </a:r>
          </a:p>
        </p:txBody>
      </p:sp>
      <p:sp>
        <p:nvSpPr>
          <p:cNvPr id="18" name="TextBox 17">
            <a:extLst>
              <a:ext uri="{FF2B5EF4-FFF2-40B4-BE49-F238E27FC236}">
                <a16:creationId xmlns:a16="http://schemas.microsoft.com/office/drawing/2014/main" id="{438A91D9-5B17-46A0-BA8F-1D8567C70430}"/>
              </a:ext>
            </a:extLst>
          </p:cNvPr>
          <p:cNvSpPr txBox="1"/>
          <p:nvPr/>
        </p:nvSpPr>
        <p:spPr>
          <a:xfrm rot="16200000">
            <a:off x="-1840228" y="3105852"/>
            <a:ext cx="5587638" cy="1261884"/>
          </a:xfrm>
          <a:prstGeom prst="rect">
            <a:avLst/>
          </a:prstGeom>
          <a:noFill/>
          <a:ln>
            <a:noFill/>
          </a:ln>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a:cs typeface="Arial"/>
              </a:rPr>
              <a:t>SOCIAL MEDIA</a:t>
            </a:r>
            <a:endParaRPr lang="en-US" sz="4800" b="1" i="0" u="none" strike="noStrike" kern="1200" cap="none" spc="0" normalizeH="0" baseline="0" noProof="0" dirty="0">
              <a:ln>
                <a:noFill/>
              </a:ln>
              <a:solidFill>
                <a:schemeClr val="bg1"/>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chemeClr val="bg1"/>
                </a:solidFill>
                <a:effectLst/>
                <a:uLnTx/>
                <a:uFillTx/>
                <a:latin typeface="Arial"/>
                <a:cs typeface="Arial"/>
              </a:rPr>
              <a:t>#DonateLifeMonth #LiveOnNY</a:t>
            </a:r>
            <a:endParaRPr lang="en-US" sz="2600" b="1" i="0" u="none" strike="noStrike" kern="1200" cap="none" spc="0" normalizeH="0" baseline="0" noProof="0" dirty="0">
              <a:ln>
                <a:noFill/>
              </a:ln>
              <a:solidFill>
                <a:schemeClr val="bg1"/>
              </a:solidFill>
              <a:effectLst/>
              <a:uLnTx/>
              <a:uFillTx/>
              <a:latin typeface="Arial"/>
              <a:cs typeface="Arial"/>
            </a:endParaRPr>
          </a:p>
        </p:txBody>
      </p:sp>
      <p:sp>
        <p:nvSpPr>
          <p:cNvPr id="31" name="Rectangle 30">
            <a:extLst>
              <a:ext uri="{FF2B5EF4-FFF2-40B4-BE49-F238E27FC236}">
                <a16:creationId xmlns:a16="http://schemas.microsoft.com/office/drawing/2014/main" id="{850A36B3-5911-4FF1-BBFC-1E21AAE70B97}"/>
              </a:ext>
            </a:extLst>
          </p:cNvPr>
          <p:cNvSpPr/>
          <p:nvPr/>
        </p:nvSpPr>
        <p:spPr>
          <a:xfrm>
            <a:off x="5586471" y="4258672"/>
            <a:ext cx="3037568" cy="1331134"/>
          </a:xfrm>
          <a:prstGeom prst="rect">
            <a:avLst/>
          </a:prstGeom>
        </p:spPr>
        <p:txBody>
          <a:bodyPr wrap="square" lIns="91440" tIns="45720" rIns="91440" bIns="45720" anchor="t">
            <a:spAutoFit/>
          </a:bodyPr>
          <a:lstStyle/>
          <a:p>
            <a:pPr marL="171450" indent="-171450">
              <a:buFont typeface="Arial" panose="020B0604020202020204" pitchFamily="34" charset="0"/>
              <a:buChar char="•"/>
              <a:defRPr/>
            </a:pPr>
            <a:r>
              <a:rPr kumimoji="0" lang="en-US" sz="1150" b="0" i="0" u="none" strike="noStrike" kern="1200" cap="none" spc="0" normalizeH="0" baseline="0" noProof="0" dirty="0">
                <a:ln>
                  <a:noFill/>
                </a:ln>
                <a:effectLst/>
                <a:uLnTx/>
                <a:uFillTx/>
                <a:latin typeface="Constantia"/>
                <a:cs typeface="Calibri"/>
              </a:rPr>
              <a:t>It takes an </a:t>
            </a:r>
            <a:r>
              <a:rPr lang="en-US" sz="1150" dirty="0">
                <a:latin typeface="Constantia"/>
                <a:cs typeface="Calibri"/>
              </a:rPr>
              <a:t>incredible network of people to make donation and transplantation possible. To all the healthcare heroes working tirelessly to save lives through organ, eye and tissue donation, and transplantation, thank you. #DonateLifeMonth #LiveOnNY </a:t>
            </a:r>
            <a:endParaRPr lang="en-US" dirty="0">
              <a:latin typeface="Constantia"/>
              <a:ea typeface="+mn-lt"/>
              <a:cs typeface="+mn-lt"/>
            </a:endParaRPr>
          </a:p>
        </p:txBody>
      </p:sp>
      <p:sp>
        <p:nvSpPr>
          <p:cNvPr id="32" name="Rectangle 31">
            <a:extLst>
              <a:ext uri="{FF2B5EF4-FFF2-40B4-BE49-F238E27FC236}">
                <a16:creationId xmlns:a16="http://schemas.microsoft.com/office/drawing/2014/main" id="{FE36080F-B479-4428-80D9-DE8511EA7778}"/>
              </a:ext>
            </a:extLst>
          </p:cNvPr>
          <p:cNvSpPr/>
          <p:nvPr/>
        </p:nvSpPr>
        <p:spPr>
          <a:xfrm>
            <a:off x="2206590" y="5065868"/>
            <a:ext cx="3459014" cy="977191"/>
          </a:xfrm>
          <a:prstGeom prst="rect">
            <a:avLst/>
          </a:prstGeom>
        </p:spPr>
        <p:txBody>
          <a:bodyPr wrap="square" lIns="91440" tIns="45720" rIns="91440" bIns="45720" anchor="t">
            <a:spAutoFit/>
          </a:bodyPr>
          <a:lstStyle/>
          <a:p>
            <a:pPr marL="171450" indent="-171450">
              <a:buFont typeface="Arial" panose="020B0604020202020204" pitchFamily="34" charset="0"/>
              <a:buChar char="•"/>
              <a:defRPr/>
            </a:pPr>
            <a:r>
              <a:rPr lang="en-US" sz="1150" dirty="0">
                <a:latin typeface="Constantia"/>
                <a:cs typeface="Calibri"/>
              </a:rPr>
              <a:t>We honor FDNY FF Moon for saving 5 lives as an organ donor. Consider FF Moon’s example as an #organdonor and sign up in his honor to save lives at LiveOnNY.org. #DonateLifeMonth #LiveOnNY #DonorSalute</a:t>
            </a:r>
            <a:endParaRPr lang="en-US" dirty="0">
              <a:latin typeface="Constantia" panose="02030602050306030303" pitchFamily="18" charset="0"/>
              <a:ea typeface="+mn-lt"/>
              <a:cs typeface="+mn-lt"/>
            </a:endParaRPr>
          </a:p>
        </p:txBody>
      </p:sp>
      <p:sp>
        <p:nvSpPr>
          <p:cNvPr id="33" name="Rectangle 32">
            <a:extLst>
              <a:ext uri="{FF2B5EF4-FFF2-40B4-BE49-F238E27FC236}">
                <a16:creationId xmlns:a16="http://schemas.microsoft.com/office/drawing/2014/main" id="{B5C9C654-09C6-4DFA-B197-068A9AC8F3B6}"/>
              </a:ext>
            </a:extLst>
          </p:cNvPr>
          <p:cNvSpPr/>
          <p:nvPr/>
        </p:nvSpPr>
        <p:spPr>
          <a:xfrm>
            <a:off x="2206588" y="6019869"/>
            <a:ext cx="3037568" cy="800219"/>
          </a:xfrm>
          <a:prstGeom prst="rect">
            <a:avLst/>
          </a:prstGeom>
        </p:spPr>
        <p:txBody>
          <a:bodyPr wrap="square" lIns="91440" tIns="45720" rIns="91440" bIns="45720" anchor="t">
            <a:spAutoFit/>
          </a:bodyPr>
          <a:lstStyle/>
          <a:p>
            <a:pPr marL="171450" indent="-171450">
              <a:buFont typeface="Arial" panose="020B0604020202020204" pitchFamily="34" charset="0"/>
              <a:buChar char="•"/>
              <a:defRPr/>
            </a:pPr>
            <a:r>
              <a:rPr kumimoji="0" lang="en-US" sz="1150" b="0" i="0" u="none" strike="noStrike" kern="1200" cap="none" spc="0" normalizeH="0" baseline="0" noProof="0" dirty="0">
                <a:ln>
                  <a:noFill/>
                </a:ln>
                <a:effectLst/>
                <a:uLnTx/>
                <a:uFillTx/>
                <a:latin typeface="Constantia"/>
                <a:cs typeface="Calibri"/>
              </a:rPr>
              <a:t>One organ donor can save up to eight lives and improve the lives of more than</a:t>
            </a:r>
            <a:r>
              <a:rPr lang="en-US" sz="1150" dirty="0">
                <a:latin typeface="Constantia"/>
                <a:cs typeface="Calibri"/>
              </a:rPr>
              <a:t> 75</a:t>
            </a:r>
            <a:r>
              <a:rPr kumimoji="0" lang="en-US" sz="1150" b="0" i="0" u="none" strike="noStrike" kern="1200" cap="none" spc="0" normalizeH="0" baseline="0" noProof="0" dirty="0">
                <a:ln>
                  <a:noFill/>
                </a:ln>
                <a:effectLst/>
                <a:uLnTx/>
                <a:uFillTx/>
                <a:latin typeface="Constantia"/>
                <a:cs typeface="Calibri"/>
              </a:rPr>
              <a:t> people. </a:t>
            </a:r>
            <a:r>
              <a:rPr lang="en-US" sz="1150" dirty="0">
                <a:latin typeface="Constantia"/>
                <a:cs typeface="Calibri"/>
              </a:rPr>
              <a:t>Sign up at</a:t>
            </a:r>
            <a:r>
              <a:rPr kumimoji="0" lang="en-US" sz="1150" b="0" i="0" u="none" strike="noStrike" kern="1200" cap="none" spc="0" normalizeH="0" baseline="0" noProof="0" dirty="0">
                <a:ln>
                  <a:noFill/>
                </a:ln>
                <a:effectLst/>
                <a:uLnTx/>
                <a:uFillTx/>
                <a:latin typeface="Constantia"/>
                <a:cs typeface="Calibri"/>
              </a:rPr>
              <a:t> LiveOnNY.org. #DonateLifeMonth</a:t>
            </a:r>
            <a:r>
              <a:rPr lang="en-US" sz="1150" dirty="0">
                <a:latin typeface="Constantia"/>
                <a:cs typeface="Calibri"/>
              </a:rPr>
              <a:t> #LiveOnNY</a:t>
            </a:r>
            <a:endParaRPr lang="en-US" sz="1150" b="0" i="0" u="none" strike="noStrike" kern="1200" cap="none" spc="0" normalizeH="0" baseline="0" noProof="0" dirty="0">
              <a:ln>
                <a:noFill/>
              </a:ln>
              <a:effectLst/>
              <a:uLnTx/>
              <a:uFillTx/>
              <a:latin typeface="Constantia"/>
              <a:cs typeface="Calibri"/>
            </a:endParaRPr>
          </a:p>
        </p:txBody>
      </p:sp>
      <p:sp>
        <p:nvSpPr>
          <p:cNvPr id="35" name="Rectangle 34">
            <a:extLst>
              <a:ext uri="{FF2B5EF4-FFF2-40B4-BE49-F238E27FC236}">
                <a16:creationId xmlns:a16="http://schemas.microsoft.com/office/drawing/2014/main" id="{4CA5B37F-3789-44CB-8553-2256C14D37D1}"/>
              </a:ext>
            </a:extLst>
          </p:cNvPr>
          <p:cNvSpPr/>
          <p:nvPr/>
        </p:nvSpPr>
        <p:spPr>
          <a:xfrm>
            <a:off x="2228042" y="4291606"/>
            <a:ext cx="3037568" cy="800219"/>
          </a:xfrm>
          <a:prstGeom prst="rect">
            <a:avLst/>
          </a:prstGeom>
        </p:spPr>
        <p:txBody>
          <a:bodyPr wrap="square" lIns="91440" tIns="45720" rIns="91440" bIns="45720" anchor="t">
            <a:spAutoFit/>
          </a:bodyPr>
          <a:lstStyle/>
          <a:p>
            <a:pPr marL="171450" indent="-171450">
              <a:buFont typeface="Arial" panose="020B0604020202020204" pitchFamily="34" charset="0"/>
              <a:buChar char="•"/>
              <a:defRPr/>
            </a:pPr>
            <a:r>
              <a:rPr kumimoji="0" lang="en-US" sz="1150" b="0" i="0" u="none" strike="noStrike" kern="1200" cap="none" spc="0" normalizeH="0" baseline="0" noProof="0" dirty="0">
                <a:ln>
                  <a:noFill/>
                </a:ln>
                <a:effectLst/>
                <a:uLnTx/>
                <a:uFillTx/>
                <a:latin typeface="Constantia"/>
                <a:cs typeface="Calibri"/>
              </a:rPr>
              <a:t>This #DonateLifeMonth,</a:t>
            </a:r>
            <a:r>
              <a:rPr lang="en-US" sz="1150" dirty="0">
                <a:latin typeface="Constantia"/>
                <a:cs typeface="Calibri"/>
              </a:rPr>
              <a:t> </a:t>
            </a:r>
            <a:r>
              <a:rPr kumimoji="0" lang="en-US" sz="1150" b="0" i="0" u="none" strike="noStrike" kern="1200" cap="none" spc="0" normalizeH="0" baseline="0" noProof="0" dirty="0">
                <a:ln>
                  <a:noFill/>
                </a:ln>
                <a:effectLst/>
                <a:uLnTx/>
                <a:uFillTx/>
                <a:latin typeface="Constantia"/>
                <a:cs typeface="Calibri"/>
              </a:rPr>
              <a:t>talk to your family about your #</a:t>
            </a:r>
            <a:r>
              <a:rPr lang="en-US" sz="1150" dirty="0">
                <a:latin typeface="Constantia"/>
                <a:cs typeface="Calibri"/>
              </a:rPr>
              <a:t>organdonation wishes</a:t>
            </a:r>
            <a:r>
              <a:rPr kumimoji="0" lang="en-US" sz="1150" b="0" i="0" u="none" strike="noStrike" kern="1200" cap="none" spc="0" normalizeH="0" baseline="0" noProof="0" dirty="0">
                <a:ln>
                  <a:noFill/>
                </a:ln>
                <a:effectLst/>
                <a:uLnTx/>
                <a:uFillTx/>
                <a:latin typeface="Constantia"/>
                <a:cs typeface="Calibri"/>
              </a:rPr>
              <a:t>. Learn more at LiveOnNY.org #</a:t>
            </a:r>
            <a:r>
              <a:rPr lang="en-US" sz="1150" dirty="0">
                <a:latin typeface="Constantia"/>
                <a:cs typeface="Calibri"/>
              </a:rPr>
              <a:t>DonateLifeMonth #LiveOnNY</a:t>
            </a:r>
            <a:endParaRPr lang="en-US" dirty="0">
              <a:latin typeface="Constantia" panose="02030602050306030303" pitchFamily="18" charset="0"/>
              <a:ea typeface="+mn-lt"/>
              <a:cs typeface="+mn-lt"/>
            </a:endParaRPr>
          </a:p>
        </p:txBody>
      </p:sp>
      <p:sp>
        <p:nvSpPr>
          <p:cNvPr id="36" name="Rectangle 35">
            <a:extLst>
              <a:ext uri="{FF2B5EF4-FFF2-40B4-BE49-F238E27FC236}">
                <a16:creationId xmlns:a16="http://schemas.microsoft.com/office/drawing/2014/main" id="{E17FE4F9-14BA-4BD4-89E9-BE88AF7BD03B}"/>
              </a:ext>
            </a:extLst>
          </p:cNvPr>
          <p:cNvSpPr/>
          <p:nvPr/>
        </p:nvSpPr>
        <p:spPr>
          <a:xfrm>
            <a:off x="5586471" y="5541898"/>
            <a:ext cx="3554945" cy="977191"/>
          </a:xfrm>
          <a:prstGeom prst="rect">
            <a:avLst/>
          </a:prstGeom>
        </p:spPr>
        <p:txBody>
          <a:bodyPr wrap="square" lIns="91440" tIns="45720" rIns="91440" bIns="45720" anchor="t">
            <a:spAutoFit/>
          </a:bodyPr>
          <a:lstStyle/>
          <a:p>
            <a:pPr marL="171450" indent="-171450">
              <a:buFont typeface="Arial" panose="020B0604020202020204" pitchFamily="34" charset="0"/>
              <a:buChar char="•"/>
              <a:defRPr/>
            </a:pPr>
            <a:r>
              <a:rPr lang="en-US" sz="1150" dirty="0">
                <a:latin typeface="Constantia" panose="02030602050306030303" pitchFamily="18" charset="0"/>
                <a:cs typeface="Calibri"/>
              </a:rPr>
              <a:t>National</a:t>
            </a:r>
            <a:r>
              <a:rPr lang="en-US" sz="1150" dirty="0">
                <a:latin typeface="Constantia" panose="02030602050306030303" pitchFamily="18" charset="0"/>
                <a:ea typeface="+mn-lt"/>
                <a:cs typeface="+mn-lt"/>
              </a:rPr>
              <a:t> Donate Life Blue &amp; Green Day is on Friday, April 14. Show your support for organ and tissue donation by rocking blue &amp; green colors. Share your photos with us by tagging #LiveOnNY and #BlueGreenDay #DonateLifeMonth</a:t>
            </a:r>
            <a:endParaRPr lang="en-US" dirty="0">
              <a:latin typeface="Constantia" panose="02030602050306030303" pitchFamily="18" charset="0"/>
              <a:ea typeface="+mn-lt"/>
              <a:cs typeface="+mn-lt"/>
            </a:endParaRPr>
          </a:p>
        </p:txBody>
      </p:sp>
      <p:pic>
        <p:nvPicPr>
          <p:cNvPr id="7" name="Picture 6" descr="Graphical user interface, application&#10;&#10;Description automatically generated">
            <a:extLst>
              <a:ext uri="{FF2B5EF4-FFF2-40B4-BE49-F238E27FC236}">
                <a16:creationId xmlns:a16="http://schemas.microsoft.com/office/drawing/2014/main" id="{2240D385-2403-9484-ACAA-4508981C4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664" y="667415"/>
            <a:ext cx="2909492" cy="2909492"/>
          </a:xfrm>
          <a:prstGeom prst="rect">
            <a:avLst/>
          </a:prstGeom>
        </p:spPr>
      </p:pic>
      <p:pic>
        <p:nvPicPr>
          <p:cNvPr id="14" name="Picture 13" descr="Diagram&#10;&#10;Description automatically generated">
            <a:extLst>
              <a:ext uri="{FF2B5EF4-FFF2-40B4-BE49-F238E27FC236}">
                <a16:creationId xmlns:a16="http://schemas.microsoft.com/office/drawing/2014/main" id="{044E4A31-B291-5C9C-B808-605CD1F34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583" y="667415"/>
            <a:ext cx="2788098" cy="2788098"/>
          </a:xfrm>
          <a:prstGeom prst="rect">
            <a:avLst/>
          </a:prstGeom>
        </p:spPr>
      </p:pic>
      <p:pic>
        <p:nvPicPr>
          <p:cNvPr id="5" name="Graphic 4" descr="Connections with solid fill">
            <a:extLst>
              <a:ext uri="{FF2B5EF4-FFF2-40B4-BE49-F238E27FC236}">
                <a16:creationId xmlns:a16="http://schemas.microsoft.com/office/drawing/2014/main" id="{147B9E02-40F1-4237-2055-9791D89D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1268" y="280461"/>
            <a:ext cx="1124647" cy="1124647"/>
          </a:xfrm>
          <a:prstGeom prst="rect">
            <a:avLst/>
          </a:prstGeom>
        </p:spPr>
      </p:pic>
    </p:spTree>
    <p:extLst>
      <p:ext uri="{BB962C8B-B14F-4D97-AF65-F5344CB8AC3E}">
        <p14:creationId xmlns:p14="http://schemas.microsoft.com/office/powerpoint/2010/main" val="2970172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CF470F2-5209-4017-A7D7-17EC8B07FE0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8491E20B-036F-4F7B-B891-BE6039BD4B8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75ABF5D-5F5E-4726-BB5C-5FE303109CC6}"/>
              </a:ext>
            </a:extLst>
          </p:cNvPr>
          <p:cNvSpPr/>
          <p:nvPr/>
        </p:nvSpPr>
        <p:spPr>
          <a:xfrm rot="16200000">
            <a:off x="-2475410" y="2475410"/>
            <a:ext cx="6858000" cy="1907179"/>
          </a:xfrm>
          <a:prstGeom prst="rect">
            <a:avLst/>
          </a:prstGeom>
          <a:solidFill>
            <a:schemeClr val="tx2"/>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4C78A43-580D-427E-AD9B-342886775380}"/>
              </a:ext>
            </a:extLst>
          </p:cNvPr>
          <p:cNvSpPr txBox="1"/>
          <p:nvPr/>
        </p:nvSpPr>
        <p:spPr>
          <a:xfrm rot="16200000">
            <a:off x="-1757534" y="3473240"/>
            <a:ext cx="5422249" cy="692497"/>
          </a:xfrm>
          <a:prstGeom prst="rect">
            <a:avLst/>
          </a:prstGeom>
          <a:noFill/>
        </p:spPr>
        <p:txBody>
          <a:bodyPr wrap="square" lIns="91440" tIns="45720" rIns="91440" bIns="45720" rtlCol="0" anchor="t">
            <a:spAutoFit/>
          </a:bodyPr>
          <a:lstStyle/>
          <a:p>
            <a:r>
              <a:rPr lang="en-US" sz="3900" b="1">
                <a:solidFill>
                  <a:schemeClr val="bg1"/>
                </a:solidFill>
                <a:latin typeface="Arial"/>
                <a:cs typeface="Arial"/>
              </a:rPr>
              <a:t>EMAIL COPY</a:t>
            </a:r>
          </a:p>
        </p:txBody>
      </p:sp>
      <p:sp>
        <p:nvSpPr>
          <p:cNvPr id="8" name="Rectangle 7">
            <a:extLst>
              <a:ext uri="{FF2B5EF4-FFF2-40B4-BE49-F238E27FC236}">
                <a16:creationId xmlns:a16="http://schemas.microsoft.com/office/drawing/2014/main" id="{F2D79249-028E-4F25-B798-FB3A8000A86D}"/>
              </a:ext>
            </a:extLst>
          </p:cNvPr>
          <p:cNvSpPr/>
          <p:nvPr/>
        </p:nvSpPr>
        <p:spPr>
          <a:xfrm>
            <a:off x="2121795" y="672692"/>
            <a:ext cx="6364909" cy="6621428"/>
          </a:xfrm>
          <a:prstGeom prst="rect">
            <a:avLst/>
          </a:prstGeom>
        </p:spPr>
        <p:txBody>
          <a:bodyPr wrap="square" lIns="91440" tIns="45720" rIns="91440" bIns="45720" anchor="t">
            <a:spAutoFit/>
          </a:bodyPr>
          <a:lstStyle/>
          <a:p>
            <a:r>
              <a:rPr lang="en-US" sz="1300" dirty="0">
                <a:latin typeface="Constantia" panose="02030602050306030303" pitchFamily="18" charset="0"/>
                <a:ea typeface="+mn-lt"/>
                <a:cs typeface="+mn-lt"/>
              </a:rPr>
              <a:t>New Yorkers are stepping up in amazing and profound ways to save lives through organ, eye, and tissue donation. This remarkable act of kindness and generosity by donors and their families leaves a lasting legacy and has given thousands the opportunity to celebrate more birthdays, spend more time with loved ones, and do amazing things with their second chance at life. </a:t>
            </a:r>
            <a:endParaRPr lang="en-US" sz="1300" dirty="0">
              <a:latin typeface="Constantia" panose="02030602050306030303" pitchFamily="18" charset="0"/>
              <a:cs typeface="Calibri"/>
            </a:endParaRPr>
          </a:p>
          <a:p>
            <a:r>
              <a:rPr lang="en-US" sz="1300" dirty="0">
                <a:latin typeface="Constantia" panose="02030602050306030303" pitchFamily="18" charset="0"/>
                <a:ea typeface="+mn-lt"/>
                <a:cs typeface="+mn-lt"/>
              </a:rPr>
              <a:t>  </a:t>
            </a:r>
            <a:endParaRPr lang="en-US" sz="1300" dirty="0">
              <a:latin typeface="Constantia" panose="02030602050306030303" pitchFamily="18" charset="0"/>
              <a:cs typeface="Calibri"/>
            </a:endParaRPr>
          </a:p>
          <a:p>
            <a:r>
              <a:rPr lang="en-US" sz="1300" dirty="0">
                <a:latin typeface="Constantia" panose="02030602050306030303" pitchFamily="18" charset="0"/>
                <a:ea typeface="+mn-lt"/>
                <a:cs typeface="+mn-lt"/>
              </a:rPr>
              <a:t>But our families, friends, neighbors, and coworkers still need our help. There are nearly 8,000 New Yorkers on the transplant waiting list. When we say “yes” to donation as part of our end-of-life wishes, we are agreeing to be organ donor heroes who leave a lifesaving legacy. </a:t>
            </a:r>
            <a:endParaRPr lang="en-US" sz="1300" dirty="0">
              <a:latin typeface="Constantia" panose="02030602050306030303" pitchFamily="18" charset="0"/>
              <a:cs typeface="Calibri"/>
            </a:endParaRPr>
          </a:p>
          <a:p>
            <a:r>
              <a:rPr lang="en-US" sz="1300" dirty="0">
                <a:latin typeface="Constantia" panose="02030602050306030303" pitchFamily="18" charset="0"/>
                <a:ea typeface="+mn-lt"/>
                <a:cs typeface="+mn-lt"/>
              </a:rPr>
              <a:t>  </a:t>
            </a:r>
            <a:endParaRPr lang="en-US" sz="1300" dirty="0">
              <a:latin typeface="Constantia" panose="02030602050306030303" pitchFamily="18" charset="0"/>
              <a:cs typeface="Calibri"/>
            </a:endParaRPr>
          </a:p>
          <a:p>
            <a:r>
              <a:rPr lang="en-US" sz="1300" dirty="0">
                <a:latin typeface="Constantia" panose="02030602050306030303" pitchFamily="18" charset="0"/>
                <a:ea typeface="+mn-lt"/>
                <a:cs typeface="+mn-lt"/>
              </a:rPr>
              <a:t>April is National Donate Life Month, a celebration of our ability to save lives through organ, eye and tissue donation. We pay tribute to our donor heroes and empower ourselves to give the gift of life, heal the sick and extend our generosity and kindness to others.   </a:t>
            </a:r>
            <a:endParaRPr lang="en-US" sz="1300" dirty="0">
              <a:latin typeface="Constantia" panose="02030602050306030303" pitchFamily="18" charset="0"/>
              <a:cs typeface="Calibri"/>
            </a:endParaRPr>
          </a:p>
          <a:p>
            <a:r>
              <a:rPr lang="en-US" sz="1300" dirty="0">
                <a:latin typeface="Constantia" panose="02030602050306030303" pitchFamily="18" charset="0"/>
                <a:ea typeface="+mn-lt"/>
                <a:cs typeface="+mn-lt"/>
              </a:rPr>
              <a:t>  </a:t>
            </a:r>
            <a:endParaRPr lang="en-US" sz="1300" dirty="0">
              <a:latin typeface="Constantia" panose="02030602050306030303" pitchFamily="18" charset="0"/>
              <a:cs typeface="Calibri"/>
            </a:endParaRPr>
          </a:p>
          <a:p>
            <a:r>
              <a:rPr lang="en-US" sz="1300" dirty="0">
                <a:latin typeface="Constantia" panose="02030602050306030303" pitchFamily="18" charset="0"/>
                <a:ea typeface="+mn-lt"/>
                <a:cs typeface="+mn-lt"/>
              </a:rPr>
              <a:t>THE FACTS ABOUT SAVING LIVES </a:t>
            </a:r>
            <a:endParaRPr lang="en-US" sz="1300" dirty="0">
              <a:latin typeface="Constantia" panose="02030602050306030303" pitchFamily="18" charset="0"/>
              <a:cs typeface="Calibri"/>
            </a:endParaRPr>
          </a:p>
          <a:p>
            <a:pPr marL="285750" indent="-285750">
              <a:buFont typeface="Arial"/>
              <a:buChar char="•"/>
            </a:pPr>
            <a:r>
              <a:rPr lang="en-US" sz="1300" dirty="0">
                <a:latin typeface="Constantia" panose="02030602050306030303" pitchFamily="18" charset="0"/>
                <a:ea typeface="+mn-lt"/>
                <a:cs typeface="+mn-lt"/>
              </a:rPr>
              <a:t>The quality of care you receive from medical professionals is never compromised because of your status as an organ, eye and tissue donor. </a:t>
            </a:r>
            <a:endParaRPr lang="en-US" sz="1300" dirty="0">
              <a:latin typeface="Constantia" panose="02030602050306030303" pitchFamily="18" charset="0"/>
              <a:cs typeface="Calibri"/>
            </a:endParaRPr>
          </a:p>
          <a:p>
            <a:pPr marL="285750" indent="-285750">
              <a:buFont typeface="Arial"/>
              <a:buChar char="•"/>
            </a:pPr>
            <a:r>
              <a:rPr lang="en-US" sz="1300" dirty="0">
                <a:latin typeface="Constantia" panose="02030602050306030303" pitchFamily="18" charset="0"/>
                <a:ea typeface="+mn-lt"/>
                <a:cs typeface="+mn-lt"/>
              </a:rPr>
              <a:t>Organ donation is often possible even with certain health conditions. </a:t>
            </a:r>
            <a:endParaRPr lang="en-US" sz="1300" dirty="0">
              <a:latin typeface="Constantia" panose="02030602050306030303" pitchFamily="18" charset="0"/>
              <a:cs typeface="Calibri"/>
            </a:endParaRPr>
          </a:p>
          <a:p>
            <a:pPr marL="285750" indent="-285750">
              <a:buFont typeface="Arial"/>
              <a:buChar char="•"/>
            </a:pPr>
            <a:r>
              <a:rPr lang="en-US" sz="1300" dirty="0">
                <a:latin typeface="Constantia" panose="02030602050306030303" pitchFamily="18" charset="0"/>
                <a:ea typeface="+mn-lt"/>
                <a:cs typeface="+mn-lt"/>
              </a:rPr>
              <a:t>There is no age limit to be an organ donor. The oldest donor in New York was 93 years old.   </a:t>
            </a:r>
          </a:p>
          <a:p>
            <a:pPr marL="285750" indent="-285750">
              <a:buFont typeface="Arial"/>
              <a:buChar char="•"/>
            </a:pPr>
            <a:r>
              <a:rPr lang="en-US" sz="1300" dirty="0">
                <a:latin typeface="Constantia" panose="02030602050306030303" pitchFamily="18" charset="0"/>
                <a:ea typeface="+mn-lt"/>
                <a:cs typeface="+mn-lt"/>
              </a:rPr>
              <a:t>The organ donation process follows strict guidelines to ensure fairness and equity. </a:t>
            </a:r>
            <a:endParaRPr lang="en-US" sz="1300" dirty="0">
              <a:latin typeface="Constantia" panose="02030602050306030303" pitchFamily="18" charset="0"/>
              <a:cs typeface="Calibri"/>
            </a:endParaRPr>
          </a:p>
          <a:p>
            <a:pPr marL="285750" indent="-285750">
              <a:buFont typeface="Arial"/>
              <a:buChar char="•"/>
            </a:pPr>
            <a:r>
              <a:rPr lang="en-US" sz="1300" dirty="0">
                <a:latin typeface="Constantia" panose="02030602050306030303" pitchFamily="18" charset="0"/>
                <a:ea typeface="+mn-lt"/>
                <a:cs typeface="+mn-lt"/>
              </a:rPr>
              <a:t>Because organ donation saves lives, major religions celebrate it as a final act of kindness and extending one's blessings. </a:t>
            </a:r>
            <a:endParaRPr lang="en-US" sz="1300" dirty="0">
              <a:latin typeface="Constantia" panose="02030602050306030303" pitchFamily="18" charset="0"/>
              <a:cs typeface="Calibri"/>
            </a:endParaRPr>
          </a:p>
          <a:p>
            <a:r>
              <a:rPr lang="en-US" sz="1300" dirty="0">
                <a:latin typeface="Constantia" panose="02030602050306030303" pitchFamily="18" charset="0"/>
                <a:ea typeface="+mn-lt"/>
                <a:cs typeface="+mn-lt"/>
              </a:rPr>
              <a:t>  </a:t>
            </a:r>
            <a:endParaRPr lang="en-US" sz="1300" dirty="0">
              <a:latin typeface="Constantia" panose="02030602050306030303" pitchFamily="18" charset="0"/>
              <a:cs typeface="Calibri"/>
            </a:endParaRPr>
          </a:p>
          <a:p>
            <a:pPr>
              <a:spcBef>
                <a:spcPts val="600"/>
              </a:spcBef>
              <a:spcAft>
                <a:spcPts val="600"/>
              </a:spcAft>
            </a:pPr>
            <a:r>
              <a:rPr lang="en-US" sz="1300" dirty="0">
                <a:latin typeface="Constantia" panose="02030602050306030303" pitchFamily="18" charset="0"/>
                <a:ea typeface="+mn-lt"/>
                <a:cs typeface="+mn-lt"/>
              </a:rPr>
              <a:t>In support of the nearly 8,000 children and adults waiting for a transplant, please take a few moments to learn more about organ, eye and tissue donation. Talk with your loved ones about your final wishes and consider signing up to save a life. Please visit LiveOnNY.org to learn more. </a:t>
            </a:r>
            <a:endParaRPr lang="en-US" sz="1300" dirty="0">
              <a:latin typeface="Constantia" panose="02030602050306030303" pitchFamily="18" charset="0"/>
            </a:endParaRPr>
          </a:p>
          <a:p>
            <a:endParaRPr lang="en-US" sz="1200" dirty="0">
              <a:latin typeface="Constantia" panose="02030602050306030303" pitchFamily="18" charset="0"/>
              <a:cs typeface="Calibri"/>
            </a:endParaRPr>
          </a:p>
          <a:p>
            <a:pPr>
              <a:lnSpc>
                <a:spcPct val="107000"/>
              </a:lnSpc>
              <a:spcAft>
                <a:spcPts val="800"/>
              </a:spcAft>
            </a:pPr>
            <a:r>
              <a:rPr lang="en-US" sz="1200" dirty="0">
                <a:latin typeface="Constantia" panose="02030602050306030303" pitchFamily="18" charset="0"/>
                <a:ea typeface="Calibri" panose="020F0502020204030204" pitchFamily="34" charset="0"/>
                <a:cs typeface="Times New Roman"/>
              </a:rPr>
              <a:t>	</a:t>
            </a:r>
            <a:endParaRPr lang="en-US" sz="1200" dirty="0">
              <a:latin typeface="Constantia" panose="02030602050306030303" pitchFamily="18" charset="0"/>
              <a:cs typeface="Calibri" panose="020F0502020204030204"/>
            </a:endParaRPr>
          </a:p>
        </p:txBody>
      </p:sp>
      <p:sp>
        <p:nvSpPr>
          <p:cNvPr id="14" name="TextBox 13">
            <a:extLst>
              <a:ext uri="{FF2B5EF4-FFF2-40B4-BE49-F238E27FC236}">
                <a16:creationId xmlns:a16="http://schemas.microsoft.com/office/drawing/2014/main" id="{02FB421C-D6E4-4F5D-B8EE-7C720EA30A21}"/>
              </a:ext>
            </a:extLst>
          </p:cNvPr>
          <p:cNvSpPr txBox="1"/>
          <p:nvPr/>
        </p:nvSpPr>
        <p:spPr>
          <a:xfrm>
            <a:off x="2121795" y="303360"/>
            <a:ext cx="4797816" cy="369332"/>
          </a:xfrm>
          <a:prstGeom prst="rect">
            <a:avLst/>
          </a:prstGeom>
          <a:noFill/>
        </p:spPr>
        <p:txBody>
          <a:bodyPr wrap="square" rtlCol="0">
            <a:spAutoFit/>
          </a:bodyPr>
          <a:lstStyle/>
          <a:p>
            <a:r>
              <a:rPr lang="en-US" b="1">
                <a:latin typeface="Constantia" panose="02030602050306030303" pitchFamily="18" charset="0"/>
              </a:rPr>
              <a:t>APRIL CELEBRATES THE GIFT OF LIFE</a:t>
            </a:r>
          </a:p>
        </p:txBody>
      </p:sp>
      <p:pic>
        <p:nvPicPr>
          <p:cNvPr id="16" name="Graphic 15" descr="Email with solid fill">
            <a:extLst>
              <a:ext uri="{FF2B5EF4-FFF2-40B4-BE49-F238E27FC236}">
                <a16:creationId xmlns:a16="http://schemas.microsoft.com/office/drawing/2014/main" id="{FFECB281-8B4D-B2C4-88CB-C905578DAD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019" y="460472"/>
            <a:ext cx="1019143" cy="1019143"/>
          </a:xfrm>
          <a:prstGeom prst="rect">
            <a:avLst/>
          </a:prstGeom>
        </p:spPr>
      </p:pic>
    </p:spTree>
    <p:extLst>
      <p:ext uri="{BB962C8B-B14F-4D97-AF65-F5344CB8AC3E}">
        <p14:creationId xmlns:p14="http://schemas.microsoft.com/office/powerpoint/2010/main" val="41680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414E5AC-0E7F-4F56-B399-2EDBEB66EF0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EECAC02-121C-4CA3-A6FD-73DE5E0A5B3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4D05B5C-4B10-4FDA-90F5-9A42F12210CD}"/>
              </a:ext>
            </a:extLst>
          </p:cNvPr>
          <p:cNvSpPr/>
          <p:nvPr/>
        </p:nvSpPr>
        <p:spPr>
          <a:xfrm>
            <a:off x="5400816" y="560064"/>
            <a:ext cx="3383333" cy="4693593"/>
          </a:xfrm>
          <a:prstGeom prst="rect">
            <a:avLst/>
          </a:prstGeom>
        </p:spPr>
        <p:txBody>
          <a:bodyPr wrap="square" lIns="91440" tIns="45720" rIns="91440" bIns="45720" anchor="t">
            <a:spAutoFit/>
          </a:bodyPr>
          <a:lstStyle/>
          <a:p>
            <a:r>
              <a:rPr lang="en-US" sz="1400" dirty="0">
                <a:latin typeface="Constantia" panose="02030602050306030303" pitchFamily="18" charset="0"/>
                <a:ea typeface="+mn-lt"/>
                <a:cs typeface="+mn-lt"/>
              </a:rPr>
              <a:t>April is Donate Life Month, an opportunity to honor those who gave the gift of life through organ, eye, and tissue donation. Earlier this year, FDNY Fire Fighter William Moon, tragically died while conducting a training exercise. His final act was to give the gift of life to others in need. He saved five lives through organ donation and inspired countless others to learn more about organ donation. This month we pay tribute to him and all organ donor heroes.   </a:t>
            </a:r>
            <a:endParaRPr lang="en-US" sz="1400" dirty="0">
              <a:latin typeface="Constantia" panose="02030602050306030303" pitchFamily="18" charset="0"/>
              <a:cs typeface="Calibri"/>
            </a:endParaRPr>
          </a:p>
          <a:p>
            <a:pPr>
              <a:spcBef>
                <a:spcPts val="600"/>
              </a:spcBef>
              <a:spcAft>
                <a:spcPts val="600"/>
              </a:spcAft>
            </a:pPr>
            <a:r>
              <a:rPr lang="en-US" sz="1400" dirty="0">
                <a:latin typeface="Constantia" panose="02030602050306030303" pitchFamily="18" charset="0"/>
                <a:ea typeface="+mn-lt"/>
                <a:cs typeface="+mn-lt"/>
              </a:rPr>
              <a:t>On behalf of the nearly 8,000 New Yorkers still waiting for a lifesaving transplant, please consider learning more about organ, eye and tissue donation by visiting LiveOnNY.org. Discuss your donation wishes with your family and consider signing up to be a lifesaving donor hero. </a:t>
            </a:r>
            <a:endParaRPr lang="en-US" sz="1400" dirty="0">
              <a:latin typeface="Constantia" panose="02030602050306030303" pitchFamily="18" charset="0"/>
              <a:cs typeface="Calibri"/>
            </a:endParaRPr>
          </a:p>
        </p:txBody>
      </p:sp>
      <p:sp>
        <p:nvSpPr>
          <p:cNvPr id="12" name="Rectangle 11">
            <a:extLst>
              <a:ext uri="{FF2B5EF4-FFF2-40B4-BE49-F238E27FC236}">
                <a16:creationId xmlns:a16="http://schemas.microsoft.com/office/drawing/2014/main" id="{9085922F-54FD-4FC3-AF94-AD4135EAF417}"/>
              </a:ext>
            </a:extLst>
          </p:cNvPr>
          <p:cNvSpPr/>
          <p:nvPr/>
        </p:nvSpPr>
        <p:spPr>
          <a:xfrm rot="16200000">
            <a:off x="-2475409" y="2475409"/>
            <a:ext cx="6858000" cy="1907179"/>
          </a:xfrm>
          <a:prstGeom prst="rect">
            <a:avLst/>
          </a:prstGeom>
          <a:solidFill>
            <a:schemeClr val="tx2"/>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7506ED5-C184-49F3-A331-2EB17DC51484}"/>
              </a:ext>
            </a:extLst>
          </p:cNvPr>
          <p:cNvSpPr txBox="1"/>
          <p:nvPr/>
        </p:nvSpPr>
        <p:spPr>
          <a:xfrm rot="16200000">
            <a:off x="-1937638" y="3100773"/>
            <a:ext cx="5782459" cy="1077218"/>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SHORT FORM NEWSLETTER CONTENT</a:t>
            </a:r>
          </a:p>
        </p:txBody>
      </p:sp>
      <p:pic>
        <p:nvPicPr>
          <p:cNvPr id="6" name="Picture 5" descr="Graphical user interface, application&#10;&#10;Description automatically generated">
            <a:extLst>
              <a:ext uri="{FF2B5EF4-FFF2-40B4-BE49-F238E27FC236}">
                <a16:creationId xmlns:a16="http://schemas.microsoft.com/office/drawing/2014/main" id="{D854D4FD-81BC-0C03-CC12-DF6EA45E3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052" y="636264"/>
            <a:ext cx="3145893" cy="3145893"/>
          </a:xfrm>
          <a:prstGeom prst="rect">
            <a:avLst/>
          </a:prstGeom>
        </p:spPr>
      </p:pic>
      <p:pic>
        <p:nvPicPr>
          <p:cNvPr id="4" name="Graphic 3" descr="Pen with solid fill">
            <a:extLst>
              <a:ext uri="{FF2B5EF4-FFF2-40B4-BE49-F238E27FC236}">
                <a16:creationId xmlns:a16="http://schemas.microsoft.com/office/drawing/2014/main" id="{5C5E6B08-269C-0A2F-4CD4-26A13F2A62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288" y="420765"/>
            <a:ext cx="696339" cy="696339"/>
          </a:xfrm>
          <a:prstGeom prst="rect">
            <a:avLst/>
          </a:prstGeom>
        </p:spPr>
      </p:pic>
      <p:pic>
        <p:nvPicPr>
          <p:cNvPr id="5" name="Graphic 4" descr="Document with solid fill">
            <a:extLst>
              <a:ext uri="{FF2B5EF4-FFF2-40B4-BE49-F238E27FC236}">
                <a16:creationId xmlns:a16="http://schemas.microsoft.com/office/drawing/2014/main" id="{239AE894-FF06-A2D0-5208-6157E3F8CB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5639" y="221573"/>
            <a:ext cx="1155905" cy="1155905"/>
          </a:xfrm>
          <a:prstGeom prst="rect">
            <a:avLst/>
          </a:prstGeom>
        </p:spPr>
      </p:pic>
    </p:spTree>
    <p:extLst>
      <p:ext uri="{BB962C8B-B14F-4D97-AF65-F5344CB8AC3E}">
        <p14:creationId xmlns:p14="http://schemas.microsoft.com/office/powerpoint/2010/main" val="40735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B87D493-90C4-451E-9A58-2F1D9FCDA850}"/>
              </a:ext>
            </a:extLst>
          </p:cNvPr>
          <p:cNvCxnSpPr>
            <a:cxnSpLocks/>
          </p:cNvCxnSpPr>
          <p:nvPr/>
        </p:nvCxnSpPr>
        <p:spPr>
          <a:xfrm>
            <a:off x="49639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3E89B188-59F7-47F1-AF5C-9BBCE72A58DD}"/>
              </a:ext>
            </a:extLst>
          </p:cNvPr>
          <p:cNvCxnSpPr>
            <a:cxnSpLocks/>
          </p:cNvCxnSpPr>
          <p:nvPr/>
        </p:nvCxnSpPr>
        <p:spPr>
          <a:xfrm>
            <a:off x="49639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02C3748-5C4F-4CA5-9695-29037F4D025E}"/>
              </a:ext>
            </a:extLst>
          </p:cNvPr>
          <p:cNvSpPr/>
          <p:nvPr/>
        </p:nvSpPr>
        <p:spPr>
          <a:xfrm rot="16200000">
            <a:off x="-2475410" y="2475409"/>
            <a:ext cx="6858000" cy="1907179"/>
          </a:xfrm>
          <a:prstGeom prst="rect">
            <a:avLst/>
          </a:prstGeom>
          <a:solidFill>
            <a:schemeClr val="tx2"/>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4C78A43-580D-427E-AD9B-342886775380}"/>
              </a:ext>
            </a:extLst>
          </p:cNvPr>
          <p:cNvSpPr txBox="1"/>
          <p:nvPr/>
        </p:nvSpPr>
        <p:spPr>
          <a:xfrm rot="16200000">
            <a:off x="-1840228" y="3275129"/>
            <a:ext cx="5587638" cy="923330"/>
          </a:xfrm>
          <a:prstGeom prst="rect">
            <a:avLst/>
          </a:prstGeom>
          <a:noFill/>
        </p:spPr>
        <p:txBody>
          <a:bodyPr wrap="square" rtlCol="0">
            <a:spAutoFit/>
          </a:bodyPr>
          <a:lstStyle/>
          <a:p>
            <a:r>
              <a:rPr lang="en-US" sz="5400" b="1">
                <a:solidFill>
                  <a:schemeClr val="bg1"/>
                </a:solidFill>
                <a:latin typeface="Arial" panose="020B0604020202020204" pitchFamily="34" charset="0"/>
                <a:cs typeface="Arial" panose="020B0604020202020204" pitchFamily="34" charset="0"/>
              </a:rPr>
              <a:t>GRAPHICS</a:t>
            </a:r>
          </a:p>
        </p:txBody>
      </p:sp>
      <p:pic>
        <p:nvPicPr>
          <p:cNvPr id="7" name="Graphic 6" descr="Image">
            <a:extLst>
              <a:ext uri="{FF2B5EF4-FFF2-40B4-BE49-F238E27FC236}">
                <a16:creationId xmlns:a16="http://schemas.microsoft.com/office/drawing/2014/main" id="{04A4085C-D02E-4844-8DA3-9B63E15B4F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690" y="551175"/>
            <a:ext cx="391800" cy="391800"/>
          </a:xfrm>
          <a:prstGeom prst="rect">
            <a:avLst/>
          </a:prstGeom>
        </p:spPr>
      </p:pic>
      <p:sp>
        <p:nvSpPr>
          <p:cNvPr id="14" name="TextBox 13">
            <a:extLst>
              <a:ext uri="{FF2B5EF4-FFF2-40B4-BE49-F238E27FC236}">
                <a16:creationId xmlns:a16="http://schemas.microsoft.com/office/drawing/2014/main" id="{79E6D433-6A08-412D-8A5F-D3A34F046177}"/>
              </a:ext>
            </a:extLst>
          </p:cNvPr>
          <p:cNvSpPr txBox="1"/>
          <p:nvPr/>
        </p:nvSpPr>
        <p:spPr>
          <a:xfrm>
            <a:off x="2113241" y="271609"/>
            <a:ext cx="2277784" cy="369332"/>
          </a:xfrm>
          <a:prstGeom prst="rect">
            <a:avLst/>
          </a:prstGeom>
          <a:noFill/>
        </p:spPr>
        <p:txBody>
          <a:bodyPr wrap="square" rtlCol="0">
            <a:spAutoFit/>
          </a:bodyPr>
          <a:lstStyle/>
          <a:p>
            <a:r>
              <a:rPr lang="en-US" b="1" dirty="0">
                <a:latin typeface="Constantia" panose="02030602050306030303" pitchFamily="18" charset="0"/>
                <a:cs typeface="Arial" panose="020B0604020202020204" pitchFamily="34" charset="0"/>
              </a:rPr>
              <a:t>SCREENSAVER</a:t>
            </a:r>
          </a:p>
        </p:txBody>
      </p:sp>
      <p:sp>
        <p:nvSpPr>
          <p:cNvPr id="17" name="TextBox 16">
            <a:extLst>
              <a:ext uri="{FF2B5EF4-FFF2-40B4-BE49-F238E27FC236}">
                <a16:creationId xmlns:a16="http://schemas.microsoft.com/office/drawing/2014/main" id="{03A4C73D-979F-43E9-809E-453029FA6F5A}"/>
              </a:ext>
            </a:extLst>
          </p:cNvPr>
          <p:cNvSpPr txBox="1"/>
          <p:nvPr/>
        </p:nvSpPr>
        <p:spPr>
          <a:xfrm>
            <a:off x="2113241" y="3244332"/>
            <a:ext cx="2277784" cy="369332"/>
          </a:xfrm>
          <a:prstGeom prst="rect">
            <a:avLst/>
          </a:prstGeom>
          <a:noFill/>
        </p:spPr>
        <p:txBody>
          <a:bodyPr wrap="square" rtlCol="0">
            <a:spAutoFit/>
          </a:bodyPr>
          <a:lstStyle/>
          <a:p>
            <a:r>
              <a:rPr lang="en-US" b="1" dirty="0">
                <a:latin typeface="Constantia" panose="02030602050306030303" pitchFamily="18" charset="0"/>
                <a:cs typeface="Arial" panose="020B0604020202020204" pitchFamily="34" charset="0"/>
              </a:rPr>
              <a:t>POSTER</a:t>
            </a:r>
          </a:p>
        </p:txBody>
      </p:sp>
      <p:pic>
        <p:nvPicPr>
          <p:cNvPr id="11" name="Picture 10" descr="Graphical user interface&#10;&#10;Description automatically generated with medium confidence">
            <a:extLst>
              <a:ext uri="{FF2B5EF4-FFF2-40B4-BE49-F238E27FC236}">
                <a16:creationId xmlns:a16="http://schemas.microsoft.com/office/drawing/2014/main" id="{2042605E-D2F9-CC6B-B03B-013716D47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3241" y="676871"/>
            <a:ext cx="4351865" cy="2447924"/>
          </a:xfrm>
          <a:prstGeom prst="rect">
            <a:avLst/>
          </a:prstGeom>
        </p:spPr>
      </p:pic>
      <p:pic>
        <p:nvPicPr>
          <p:cNvPr id="19" name="Picture 18" descr="Text, whiteboard&#10;&#10;Description automatically generated">
            <a:extLst>
              <a:ext uri="{FF2B5EF4-FFF2-40B4-BE49-F238E27FC236}">
                <a16:creationId xmlns:a16="http://schemas.microsoft.com/office/drawing/2014/main" id="{E23CF3BE-14DD-374F-B382-61AB4F0D4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3241" y="3630358"/>
            <a:ext cx="2392084" cy="3104368"/>
          </a:xfrm>
          <a:prstGeom prst="rect">
            <a:avLst/>
          </a:prstGeom>
        </p:spPr>
      </p:pic>
      <p:pic>
        <p:nvPicPr>
          <p:cNvPr id="6" name="Graphic 5" descr="Laptop with solid fill">
            <a:extLst>
              <a:ext uri="{FF2B5EF4-FFF2-40B4-BE49-F238E27FC236}">
                <a16:creationId xmlns:a16="http://schemas.microsoft.com/office/drawing/2014/main" id="{6C7E27EE-C7FB-36A9-DA05-636F16537B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991" y="130680"/>
            <a:ext cx="1345198" cy="1345198"/>
          </a:xfrm>
          <a:prstGeom prst="rect">
            <a:avLst/>
          </a:prstGeom>
        </p:spPr>
      </p:pic>
    </p:spTree>
    <p:extLst>
      <p:ext uri="{BB962C8B-B14F-4D97-AF65-F5344CB8AC3E}">
        <p14:creationId xmlns:p14="http://schemas.microsoft.com/office/powerpoint/2010/main" val="282207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7595221-821A-4822-8AB1-CC3C8671DC3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FCD45E1-3E7F-4EEA-84E2-701ADD66190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B6EE1F7-AE8E-475C-9CA6-3E4C9A5ECCD1}"/>
              </a:ext>
            </a:extLst>
          </p:cNvPr>
          <p:cNvSpPr/>
          <p:nvPr/>
        </p:nvSpPr>
        <p:spPr>
          <a:xfrm rot="16200000">
            <a:off x="-2475409" y="2475409"/>
            <a:ext cx="6858000" cy="1907179"/>
          </a:xfrm>
          <a:prstGeom prst="rect">
            <a:avLst/>
          </a:prstGeom>
          <a:solidFill>
            <a:schemeClr val="tx2"/>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4C78A43-580D-427E-AD9B-342886775380}"/>
              </a:ext>
            </a:extLst>
          </p:cNvPr>
          <p:cNvSpPr txBox="1"/>
          <p:nvPr/>
        </p:nvSpPr>
        <p:spPr>
          <a:xfrm rot="16200000">
            <a:off x="-1840228" y="3069086"/>
            <a:ext cx="5587638" cy="1323439"/>
          </a:xfrm>
          <a:prstGeom prst="rect">
            <a:avLst/>
          </a:prstGeom>
          <a:noFill/>
        </p:spPr>
        <p:txBody>
          <a:bodyPr wrap="square" rtlCol="0">
            <a:spAutoFit/>
          </a:bodyPr>
          <a:lstStyle/>
          <a:p>
            <a:r>
              <a:rPr lang="en-US" sz="4000" b="1">
                <a:solidFill>
                  <a:schemeClr val="bg1"/>
                </a:solidFill>
                <a:latin typeface="Arial" panose="020B0604020202020204" pitchFamily="34" charset="0"/>
                <a:cs typeface="Arial" panose="020B0604020202020204" pitchFamily="34" charset="0"/>
              </a:rPr>
              <a:t>ACTIVATIONS</a:t>
            </a:r>
          </a:p>
          <a:p>
            <a:r>
              <a:rPr lang="en-US" sz="4000" b="1">
                <a:solidFill>
                  <a:schemeClr val="bg1"/>
                </a:solidFill>
                <a:latin typeface="Arial" panose="020B0604020202020204" pitchFamily="34" charset="0"/>
                <a:cs typeface="Arial" panose="020B0604020202020204" pitchFamily="34" charset="0"/>
              </a:rPr>
              <a:t>BLUE &amp; GREEN DAY</a:t>
            </a:r>
          </a:p>
        </p:txBody>
      </p:sp>
      <p:sp>
        <p:nvSpPr>
          <p:cNvPr id="8" name="Rectangle 7">
            <a:extLst>
              <a:ext uri="{FF2B5EF4-FFF2-40B4-BE49-F238E27FC236}">
                <a16:creationId xmlns:a16="http://schemas.microsoft.com/office/drawing/2014/main" id="{7F8D5A88-D0E4-4D66-B2FE-E2D7A916D919}"/>
              </a:ext>
            </a:extLst>
          </p:cNvPr>
          <p:cNvSpPr/>
          <p:nvPr/>
        </p:nvSpPr>
        <p:spPr>
          <a:xfrm>
            <a:off x="2129745" y="746813"/>
            <a:ext cx="6600332" cy="1638910"/>
          </a:xfrm>
          <a:prstGeom prst="rect">
            <a:avLst/>
          </a:prstGeom>
        </p:spPr>
        <p:txBody>
          <a:bodyPr wrap="square" lIns="91440" tIns="45720" rIns="91440" bIns="45720" anchor="t">
            <a:spAutoFit/>
          </a:bodyPr>
          <a:lstStyle/>
          <a:p>
            <a:pPr>
              <a:spcBef>
                <a:spcPts val="600"/>
              </a:spcBef>
              <a:spcAft>
                <a:spcPts val="600"/>
              </a:spcAft>
            </a:pPr>
            <a:r>
              <a:rPr lang="en-US" sz="1150" dirty="0">
                <a:latin typeface="Constantia"/>
                <a:cs typeface="Calibri"/>
              </a:rPr>
              <a:t>During National Donate Life Month's Blue &amp; Green Day, our partners and the public are encouraged to wear blue and green and to share the organ donation message. National Donate Life Blue &amp; Green Day is Friday, April 14, 2023. </a:t>
            </a:r>
            <a:endParaRPr lang="en-US" sz="1150" dirty="0">
              <a:latin typeface="Constantia"/>
              <a:cs typeface="Calibri" panose="020F0502020204030204" pitchFamily="34" charset="0"/>
            </a:endParaRPr>
          </a:p>
          <a:p>
            <a:pPr>
              <a:spcBef>
                <a:spcPts val="600"/>
              </a:spcBef>
              <a:spcAft>
                <a:spcPts val="600"/>
              </a:spcAft>
            </a:pPr>
            <a:r>
              <a:rPr lang="en-US" sz="1150" dirty="0">
                <a:latin typeface="Constantia"/>
                <a:cs typeface="Calibri"/>
              </a:rPr>
              <a:t>For Blue &amp; Green Day: Friday, April 14</a:t>
            </a:r>
            <a:r>
              <a:rPr lang="en-US" sz="1150" baseline="30000" dirty="0">
                <a:latin typeface="Constantia"/>
                <a:cs typeface="Calibri"/>
              </a:rPr>
              <a:t>th</a:t>
            </a:r>
            <a:r>
              <a:rPr lang="en-US" sz="1150" dirty="0">
                <a:latin typeface="Constantia"/>
                <a:cs typeface="Calibri"/>
              </a:rPr>
              <a:t> </a:t>
            </a:r>
            <a:endParaRPr lang="en-US" sz="1150" dirty="0">
              <a:latin typeface="Constantia"/>
              <a:cs typeface="Calibri" panose="020F0502020204030204" pitchFamily="34" charset="0"/>
            </a:endParaRPr>
          </a:p>
          <a:p>
            <a:pPr marL="171450" indent="-171450">
              <a:spcAft>
                <a:spcPts val="300"/>
              </a:spcAft>
              <a:buFont typeface="Arial" panose="020B0604020202020204" pitchFamily="34" charset="0"/>
              <a:buChar char="•"/>
            </a:pPr>
            <a:r>
              <a:rPr lang="en-US" sz="1150" dirty="0">
                <a:latin typeface="Constantia"/>
                <a:cs typeface="Calibri"/>
              </a:rPr>
              <a:t>Post on social using the hashtags #BlueGreenDay #LiveOnNY</a:t>
            </a:r>
          </a:p>
          <a:p>
            <a:pPr marL="171450" indent="-171450">
              <a:spcAft>
                <a:spcPts val="300"/>
              </a:spcAft>
              <a:buFont typeface="Arial" panose="020B0604020202020204" pitchFamily="34" charset="0"/>
              <a:buChar char="•"/>
            </a:pPr>
            <a:r>
              <a:rPr lang="en-US" sz="1150" dirty="0">
                <a:latin typeface="Constantia"/>
                <a:cs typeface="Calibri"/>
              </a:rPr>
              <a:t>Have an internal competition for the best Blue &amp; Green Day participation</a:t>
            </a:r>
          </a:p>
          <a:p>
            <a:pPr marL="171450" indent="-171450">
              <a:spcAft>
                <a:spcPts val="300"/>
              </a:spcAft>
              <a:buFont typeface="Arial" panose="020B0604020202020204" pitchFamily="34" charset="0"/>
              <a:buChar char="•"/>
            </a:pPr>
            <a:r>
              <a:rPr lang="en-US" sz="1150" dirty="0">
                <a:latin typeface="Constantia"/>
                <a:cs typeface="Calibri"/>
              </a:rPr>
              <a:t>Host a flag raising on this day with the blue LiveOnNY Flag</a:t>
            </a:r>
            <a:endParaRPr lang="en-US" sz="1200" b="1" dirty="0">
              <a:latin typeface="Constantia"/>
              <a:cs typeface="Calibri"/>
            </a:endParaRPr>
          </a:p>
        </p:txBody>
      </p:sp>
      <p:pic>
        <p:nvPicPr>
          <p:cNvPr id="11" name="Graphic 10" descr="Group brainstorm">
            <a:extLst>
              <a:ext uri="{FF2B5EF4-FFF2-40B4-BE49-F238E27FC236}">
                <a16:creationId xmlns:a16="http://schemas.microsoft.com/office/drawing/2014/main" id="{E42DEE9F-EA39-45A6-9E85-F9A2B292B1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951" y="198173"/>
            <a:ext cx="1097280" cy="1097280"/>
          </a:xfrm>
          <a:prstGeom prst="rect">
            <a:avLst/>
          </a:prstGeom>
        </p:spPr>
      </p:pic>
      <p:sp>
        <p:nvSpPr>
          <p:cNvPr id="13" name="TextBox 12">
            <a:extLst>
              <a:ext uri="{FF2B5EF4-FFF2-40B4-BE49-F238E27FC236}">
                <a16:creationId xmlns:a16="http://schemas.microsoft.com/office/drawing/2014/main" id="{2ECFE685-B0E8-40A8-BE71-7814288C69BC}"/>
              </a:ext>
            </a:extLst>
          </p:cNvPr>
          <p:cNvSpPr txBox="1"/>
          <p:nvPr/>
        </p:nvSpPr>
        <p:spPr>
          <a:xfrm>
            <a:off x="2121795" y="303360"/>
            <a:ext cx="4797816" cy="369332"/>
          </a:xfrm>
          <a:prstGeom prst="rect">
            <a:avLst/>
          </a:prstGeom>
          <a:noFill/>
        </p:spPr>
        <p:txBody>
          <a:bodyPr wrap="square" lIns="91440" tIns="45720" rIns="91440" bIns="45720" rtlCol="0" anchor="t">
            <a:spAutoFit/>
          </a:bodyPr>
          <a:lstStyle/>
          <a:p>
            <a:r>
              <a:rPr lang="en-US" b="1" dirty="0">
                <a:latin typeface="Constantia"/>
              </a:rPr>
              <a:t>BLUE &amp; GREEN DAY</a:t>
            </a:r>
            <a:endParaRPr lang="en-US" b="1" dirty="0">
              <a:latin typeface="Constantia" panose="02030602050306030303" pitchFamily="18" charset="0"/>
            </a:endParaRPr>
          </a:p>
        </p:txBody>
      </p:sp>
      <p:pic>
        <p:nvPicPr>
          <p:cNvPr id="4" name="Picture 3" descr="A group of people holding signs&#10;&#10;Description automatically generated">
            <a:extLst>
              <a:ext uri="{FF2B5EF4-FFF2-40B4-BE49-F238E27FC236}">
                <a16:creationId xmlns:a16="http://schemas.microsoft.com/office/drawing/2014/main" id="{5D109285-10CE-493F-866B-0742F7FD7FE3}"/>
              </a:ext>
            </a:extLst>
          </p:cNvPr>
          <p:cNvPicPr>
            <a:picLocks noChangeAspect="1"/>
          </p:cNvPicPr>
          <p:nvPr/>
        </p:nvPicPr>
        <p:blipFill rotWithShape="1">
          <a:blip r:embed="rId4">
            <a:extLst>
              <a:ext uri="{28A0092B-C50C-407E-A947-70E740481C1C}">
                <a14:useLocalDpi xmlns:a14="http://schemas.microsoft.com/office/drawing/2010/main" val="0"/>
              </a:ext>
            </a:extLst>
          </a:blip>
          <a:srcRect t="5044" b="6175"/>
          <a:stretch/>
        </p:blipFill>
        <p:spPr>
          <a:xfrm>
            <a:off x="5455890" y="2385723"/>
            <a:ext cx="3466319" cy="2313605"/>
          </a:xfrm>
          <a:prstGeom prst="rect">
            <a:avLst/>
          </a:prstGeom>
        </p:spPr>
      </p:pic>
      <p:pic>
        <p:nvPicPr>
          <p:cNvPr id="7" name="Picture 6" descr="A group of people posing for a photo&#10;&#10;Description automatically generated with medium confidence">
            <a:extLst>
              <a:ext uri="{FF2B5EF4-FFF2-40B4-BE49-F238E27FC236}">
                <a16:creationId xmlns:a16="http://schemas.microsoft.com/office/drawing/2014/main" id="{22A21072-F2D8-1A4E-79A3-DD9A1D1BD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589" y="4746104"/>
            <a:ext cx="3692644" cy="2077112"/>
          </a:xfrm>
          <a:prstGeom prst="rect">
            <a:avLst/>
          </a:prstGeom>
        </p:spPr>
      </p:pic>
      <p:pic>
        <p:nvPicPr>
          <p:cNvPr id="10" name="Picture 9" descr="A group of people posing for a photo&#10;&#10;Description automatically generated with medium confidence">
            <a:extLst>
              <a:ext uri="{FF2B5EF4-FFF2-40B4-BE49-F238E27FC236}">
                <a16:creationId xmlns:a16="http://schemas.microsoft.com/office/drawing/2014/main" id="{F01A8ECC-66CB-1598-BD9F-9AD5F2B4F1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5525" y="2379602"/>
            <a:ext cx="3049083" cy="2286813"/>
          </a:xfrm>
          <a:prstGeom prst="rect">
            <a:avLst/>
          </a:prstGeom>
        </p:spPr>
      </p:pic>
    </p:spTree>
    <p:extLst>
      <p:ext uri="{BB962C8B-B14F-4D97-AF65-F5344CB8AC3E}">
        <p14:creationId xmlns:p14="http://schemas.microsoft.com/office/powerpoint/2010/main" val="231340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7BFC2A-3E08-4E0E-8266-CC243F3B3E4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37C4830-BED3-4C95-BC1F-52DA6E91611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7910C68-0A99-484E-B65C-08A3E828A711}"/>
              </a:ext>
            </a:extLst>
          </p:cNvPr>
          <p:cNvSpPr/>
          <p:nvPr/>
        </p:nvSpPr>
        <p:spPr>
          <a:xfrm rot="16200000">
            <a:off x="-2475409" y="2475409"/>
            <a:ext cx="6858000" cy="1907179"/>
          </a:xfrm>
          <a:prstGeom prst="rect">
            <a:avLst/>
          </a:prstGeom>
          <a:solidFill>
            <a:schemeClr val="tx2"/>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F7FEB29-A3C6-4900-9CF4-C82122A65E2D}"/>
              </a:ext>
            </a:extLst>
          </p:cNvPr>
          <p:cNvSpPr txBox="1"/>
          <p:nvPr/>
        </p:nvSpPr>
        <p:spPr>
          <a:xfrm>
            <a:off x="4559520" y="826461"/>
            <a:ext cx="4122798" cy="1661993"/>
          </a:xfrm>
          <a:prstGeom prst="rect">
            <a:avLst/>
          </a:prstGeom>
          <a:noFill/>
        </p:spPr>
        <p:txBody>
          <a:bodyPr wrap="square" lIns="91440" tIns="45720" rIns="91440" bIns="45720" rtlCol="0" anchor="t">
            <a:spAutoFit/>
          </a:bodyPr>
          <a:lstStyle/>
          <a:p>
            <a:pPr>
              <a:spcBef>
                <a:spcPts val="600"/>
              </a:spcBef>
              <a:spcAft>
                <a:spcPts val="600"/>
              </a:spcAft>
            </a:pPr>
            <a:r>
              <a:rPr lang="en-US" sz="1150" dirty="0">
                <a:latin typeface="Constantia" panose="02030602050306030303" pitchFamily="18" charset="0"/>
                <a:cs typeface="Calibri" panose="020F0502020204030204" pitchFamily="34" charset="0"/>
              </a:rPr>
              <a:t>Throughout the month of April, LiveOnNY will enlist members of the donation and transplantation community to observe a Moment of Gratitude in recognition of all organ, eye and tissue donors who selflessly gave the gift of life.</a:t>
            </a:r>
          </a:p>
          <a:p>
            <a:pPr fontAlgn="base">
              <a:spcBef>
                <a:spcPts val="600"/>
              </a:spcBef>
              <a:spcAft>
                <a:spcPts val="600"/>
              </a:spcAft>
            </a:pPr>
            <a:r>
              <a:rPr lang="en-US" sz="1150" dirty="0">
                <a:latin typeface="Constantia"/>
                <a:cs typeface="Calibri"/>
              </a:rPr>
              <a:t>We are asking all partners to engage their staff in taking a moment to collectively remember the donors. This can be done via a PA announcement, gathering staff in a meeting or whatever setting is most suitable for the organization.</a:t>
            </a:r>
          </a:p>
        </p:txBody>
      </p:sp>
      <p:sp>
        <p:nvSpPr>
          <p:cNvPr id="10" name="TextBox 9">
            <a:extLst>
              <a:ext uri="{FF2B5EF4-FFF2-40B4-BE49-F238E27FC236}">
                <a16:creationId xmlns:a16="http://schemas.microsoft.com/office/drawing/2014/main" id="{F8E42BF5-CECC-46FE-A59A-9D1A7C34C2F3}"/>
              </a:ext>
            </a:extLst>
          </p:cNvPr>
          <p:cNvSpPr txBox="1"/>
          <p:nvPr/>
        </p:nvSpPr>
        <p:spPr>
          <a:xfrm>
            <a:off x="2121795" y="303360"/>
            <a:ext cx="4797816" cy="369332"/>
          </a:xfrm>
          <a:prstGeom prst="rect">
            <a:avLst/>
          </a:prstGeom>
          <a:noFill/>
        </p:spPr>
        <p:txBody>
          <a:bodyPr wrap="square" rtlCol="0">
            <a:spAutoFit/>
          </a:bodyPr>
          <a:lstStyle/>
          <a:p>
            <a:r>
              <a:rPr lang="en-US" b="1">
                <a:latin typeface="Constantia" panose="02030602050306030303" pitchFamily="18" charset="0"/>
              </a:rPr>
              <a:t>MOMENT OF GRATITUDE</a:t>
            </a:r>
          </a:p>
        </p:txBody>
      </p:sp>
      <p:sp>
        <p:nvSpPr>
          <p:cNvPr id="11" name="TextBox 10">
            <a:extLst>
              <a:ext uri="{FF2B5EF4-FFF2-40B4-BE49-F238E27FC236}">
                <a16:creationId xmlns:a16="http://schemas.microsoft.com/office/drawing/2014/main" id="{4D7CAB07-0399-4800-ABE0-F503C9B294E9}"/>
              </a:ext>
            </a:extLst>
          </p:cNvPr>
          <p:cNvSpPr txBox="1"/>
          <p:nvPr/>
        </p:nvSpPr>
        <p:spPr>
          <a:xfrm rot="16200000">
            <a:off x="-1114830" y="3671373"/>
            <a:ext cx="4136844" cy="1569660"/>
          </a:xfrm>
          <a:prstGeom prst="rect">
            <a:avLst/>
          </a:prstGeom>
          <a:noFill/>
        </p:spPr>
        <p:txBody>
          <a:bodyPr wrap="square" rtlCol="0">
            <a:spAutoFit/>
          </a:bodyPr>
          <a:lstStyle/>
          <a:p>
            <a:r>
              <a:rPr lang="en-US" sz="4800" b="1">
                <a:solidFill>
                  <a:schemeClr val="bg1"/>
                </a:solidFill>
                <a:latin typeface="Arial" panose="020B0604020202020204" pitchFamily="34" charset="0"/>
                <a:cs typeface="Arial" panose="020B0604020202020204" pitchFamily="34" charset="0"/>
              </a:rPr>
              <a:t>MOMENT OF GRATITUDE</a:t>
            </a:r>
          </a:p>
        </p:txBody>
      </p:sp>
      <p:pic>
        <p:nvPicPr>
          <p:cNvPr id="5" name="Picture 5" descr="A picture containing text, person, posing&#10;&#10;Description automatically generated">
            <a:extLst>
              <a:ext uri="{FF2B5EF4-FFF2-40B4-BE49-F238E27FC236}">
                <a16:creationId xmlns:a16="http://schemas.microsoft.com/office/drawing/2014/main" id="{67BCB3A3-3307-402D-BC5A-CA0D6BCCEA91}"/>
              </a:ext>
            </a:extLst>
          </p:cNvPr>
          <p:cNvPicPr>
            <a:picLocks noChangeAspect="1"/>
          </p:cNvPicPr>
          <p:nvPr/>
        </p:nvPicPr>
        <p:blipFill rotWithShape="1">
          <a:blip r:embed="rId2"/>
          <a:srcRect l="6500" t="337" r="7078" b="-451"/>
          <a:stretch/>
        </p:blipFill>
        <p:spPr>
          <a:xfrm>
            <a:off x="2174374" y="954348"/>
            <a:ext cx="2322260" cy="1626121"/>
          </a:xfrm>
          <a:prstGeom prst="rect">
            <a:avLst/>
          </a:prstGeom>
        </p:spPr>
      </p:pic>
      <p:sp>
        <p:nvSpPr>
          <p:cNvPr id="12" name="TextBox 11">
            <a:extLst>
              <a:ext uri="{FF2B5EF4-FFF2-40B4-BE49-F238E27FC236}">
                <a16:creationId xmlns:a16="http://schemas.microsoft.com/office/drawing/2014/main" id="{2AFDCF82-FB09-4038-86AC-663C11704352}"/>
              </a:ext>
            </a:extLst>
          </p:cNvPr>
          <p:cNvSpPr txBox="1"/>
          <p:nvPr/>
        </p:nvSpPr>
        <p:spPr>
          <a:xfrm>
            <a:off x="2174374" y="2567224"/>
            <a:ext cx="6365667" cy="3600986"/>
          </a:xfrm>
          <a:prstGeom prst="rect">
            <a:avLst/>
          </a:prstGeom>
          <a:noFill/>
        </p:spPr>
        <p:txBody>
          <a:bodyPr wrap="square" lIns="91440" tIns="45720" rIns="91440" bIns="45720" rtlCol="0" anchor="t">
            <a:spAutoFit/>
          </a:bodyPr>
          <a:lstStyle/>
          <a:p>
            <a:pPr fontAlgn="base">
              <a:spcBef>
                <a:spcPts val="600"/>
              </a:spcBef>
            </a:pPr>
            <a:r>
              <a:rPr lang="en-US" sz="1150" b="1" dirty="0">
                <a:latin typeface="Constantia"/>
                <a:cs typeface="Calibri"/>
              </a:rPr>
              <a:t>MATERIALS</a:t>
            </a:r>
            <a:endParaRPr lang="en-US" b="1" dirty="0">
              <a:latin typeface="Constantia"/>
              <a:cs typeface="Calibri"/>
            </a:endParaRPr>
          </a:p>
          <a:p>
            <a:pPr fontAlgn="base">
              <a:spcBef>
                <a:spcPts val="600"/>
              </a:spcBef>
              <a:spcAft>
                <a:spcPts val="600"/>
              </a:spcAft>
            </a:pPr>
            <a:r>
              <a:rPr lang="en-US" sz="1150" dirty="0">
                <a:latin typeface="Constantia"/>
                <a:cs typeface="Calibri"/>
              </a:rPr>
              <a:t>Script for Moment of Gratitude to be read before the moment of silence:</a:t>
            </a:r>
          </a:p>
          <a:p>
            <a:pPr lvl="1" fontAlgn="base">
              <a:spcBef>
                <a:spcPts val="600"/>
              </a:spcBef>
              <a:spcAft>
                <a:spcPts val="600"/>
              </a:spcAft>
            </a:pPr>
            <a:r>
              <a:rPr lang="en-US" sz="1150" dirty="0">
                <a:latin typeface="Constantia"/>
                <a:cs typeface="Calibri"/>
              </a:rPr>
              <a:t>Today, in recognition of Donate Life Month, we pause to pay tribute to the selfless individuals, both children and adults, who have saved lives through organ and tissue donation. On this day and in this moment, we join for a moment of gratitude -- a moment of silence to reflect upon the heroic act of donors, the courage of their families and the renewed health and happiness of those fortunate enough to receive these very precious gifts. </a:t>
            </a:r>
          </a:p>
          <a:p>
            <a:pPr>
              <a:spcBef>
                <a:spcPts val="600"/>
              </a:spcBef>
              <a:spcAft>
                <a:spcPts val="600"/>
              </a:spcAft>
            </a:pPr>
            <a:r>
              <a:rPr lang="en-US" sz="1150" dirty="0">
                <a:latin typeface="Constantia"/>
                <a:cs typeface="Calibri"/>
              </a:rPr>
              <a:t>Poem: “We Remember Them” </a:t>
            </a:r>
            <a:endParaRPr lang="en-US" sz="1150" dirty="0">
              <a:latin typeface="Constantia" panose="02030602050306030303" pitchFamily="18" charset="0"/>
              <a:cs typeface="Calibri" panose="020F0502020204030204" pitchFamily="34" charset="0"/>
            </a:endParaRPr>
          </a:p>
          <a:p>
            <a:pPr lvl="1">
              <a:spcBef>
                <a:spcPts val="600"/>
              </a:spcBef>
              <a:spcAft>
                <a:spcPts val="600"/>
              </a:spcAft>
            </a:pPr>
            <a:r>
              <a:rPr lang="en-US" sz="1150" dirty="0">
                <a:latin typeface="Constantia"/>
                <a:cs typeface="Calibri"/>
              </a:rPr>
              <a:t>We have included a call and response poem on </a:t>
            </a:r>
            <a:r>
              <a:rPr lang="en-US" sz="1150" dirty="0" err="1">
                <a:latin typeface="Constantia"/>
                <a:cs typeface="Calibri"/>
              </a:rPr>
              <a:t>LiveOnNY's</a:t>
            </a:r>
            <a:r>
              <a:rPr lang="en-US" sz="1150" dirty="0">
                <a:latin typeface="Constantia"/>
                <a:cs typeface="Calibri"/>
              </a:rPr>
              <a:t> Donate Life Month website that can be read at an event or flag raising, read to staff, or used in a setting that works best for your organization. For additional engagement, the larger group can join in on the bolded lines </a:t>
            </a:r>
            <a:r>
              <a:rPr lang="en-US" sz="1150" dirty="0">
                <a:solidFill>
                  <a:srgbClr val="002060"/>
                </a:solidFill>
                <a:latin typeface="Constantia"/>
                <a:cs typeface="Calibri"/>
              </a:rPr>
              <a:t>that read </a:t>
            </a:r>
            <a:r>
              <a:rPr lang="en-US" sz="1150" b="1" dirty="0">
                <a:solidFill>
                  <a:srgbClr val="002060"/>
                </a:solidFill>
                <a:latin typeface="Constantia"/>
                <a:cs typeface="Calibri"/>
              </a:rPr>
              <a:t>“We remember them.” </a:t>
            </a:r>
          </a:p>
          <a:p>
            <a:pPr lvl="1">
              <a:spcBef>
                <a:spcPts val="600"/>
              </a:spcBef>
              <a:spcAft>
                <a:spcPts val="600"/>
              </a:spcAft>
            </a:pPr>
            <a:r>
              <a:rPr lang="en-US" sz="1150" dirty="0">
                <a:latin typeface="Constantia"/>
                <a:cs typeface="Calibri"/>
              </a:rPr>
              <a:t>Poem copy is available here: </a:t>
            </a:r>
            <a:r>
              <a:rPr lang="en-US" sz="1150" b="1" dirty="0">
                <a:latin typeface="Constantia"/>
                <a:cs typeface="Calibri"/>
                <a:hlinkClick r:id="rId3">
                  <a:extLst>
                    <a:ext uri="{A12FA001-AC4F-418D-AE19-62706E023703}">
                      <ahyp:hlinkClr xmlns:ahyp="http://schemas.microsoft.com/office/drawing/2018/hyperlinkcolor" val="tx"/>
                    </a:ext>
                  </a:extLst>
                </a:hlinkClick>
              </a:rPr>
              <a:t>www.LiveOnNY.org/donate-life-month</a:t>
            </a:r>
            <a:r>
              <a:rPr lang="en-US" sz="1150" b="1" dirty="0">
                <a:latin typeface="Constantia"/>
                <a:cs typeface="Calibri"/>
              </a:rPr>
              <a:t>.   </a:t>
            </a:r>
          </a:p>
          <a:p>
            <a:pPr>
              <a:spcBef>
                <a:spcPts val="600"/>
              </a:spcBef>
              <a:spcAft>
                <a:spcPts val="600"/>
              </a:spcAft>
            </a:pPr>
            <a:endParaRPr lang="en-US" sz="1200" dirty="0">
              <a:latin typeface="Constantia" panose="02030602050306030303" pitchFamily="18" charset="0"/>
            </a:endParaRPr>
          </a:p>
        </p:txBody>
      </p:sp>
      <p:pic>
        <p:nvPicPr>
          <p:cNvPr id="6" name="Picture 5" descr="Logo, icon&#10;&#10;Description automatically generated">
            <a:extLst>
              <a:ext uri="{FF2B5EF4-FFF2-40B4-BE49-F238E27FC236}">
                <a16:creationId xmlns:a16="http://schemas.microsoft.com/office/drawing/2014/main" id="{76CDA8CB-1B83-6295-9275-87D48CEBA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91" y="379874"/>
            <a:ext cx="914400" cy="908755"/>
          </a:xfrm>
          <a:prstGeom prst="rect">
            <a:avLst/>
          </a:prstGeom>
        </p:spPr>
      </p:pic>
    </p:spTree>
    <p:extLst>
      <p:ext uri="{BB962C8B-B14F-4D97-AF65-F5344CB8AC3E}">
        <p14:creationId xmlns:p14="http://schemas.microsoft.com/office/powerpoint/2010/main" val="347430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7FC7BFF-236E-4F4E-B298-C0E82629282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3313C1AD-E6B6-45F4-A096-8DCD8A80C21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F7FEB29-A3C6-4900-9CF4-C82122A65E2D}"/>
              </a:ext>
            </a:extLst>
          </p:cNvPr>
          <p:cNvSpPr txBox="1"/>
          <p:nvPr/>
        </p:nvSpPr>
        <p:spPr>
          <a:xfrm>
            <a:off x="2121795" y="953665"/>
            <a:ext cx="6365667" cy="446276"/>
          </a:xfrm>
          <a:prstGeom prst="rect">
            <a:avLst/>
          </a:prstGeom>
          <a:noFill/>
        </p:spPr>
        <p:txBody>
          <a:bodyPr wrap="square" lIns="91440" tIns="45720" rIns="91440" bIns="45720" rtlCol="0" anchor="t">
            <a:spAutoFit/>
          </a:bodyPr>
          <a:lstStyle/>
          <a:p>
            <a:pPr fontAlgn="base">
              <a:spcBef>
                <a:spcPts val="600"/>
              </a:spcBef>
              <a:spcAft>
                <a:spcPts val="600"/>
              </a:spcAft>
            </a:pPr>
            <a:r>
              <a:rPr lang="en-US" sz="1150" dirty="0">
                <a:latin typeface="Constantia"/>
                <a:cs typeface="Calibri"/>
              </a:rPr>
              <a:t>Use the following social media posts on any date in April. Please use the hashtags #MomentOfGratitude #LiveOnNY so LiveOnNY can track participation. </a:t>
            </a:r>
          </a:p>
        </p:txBody>
      </p:sp>
      <p:sp>
        <p:nvSpPr>
          <p:cNvPr id="13" name="Rectangle 12">
            <a:extLst>
              <a:ext uri="{FF2B5EF4-FFF2-40B4-BE49-F238E27FC236}">
                <a16:creationId xmlns:a16="http://schemas.microsoft.com/office/drawing/2014/main" id="{A7D6E27B-5E4B-48C4-B0E8-2C78338AFEE8}"/>
              </a:ext>
            </a:extLst>
          </p:cNvPr>
          <p:cNvSpPr/>
          <p:nvPr/>
        </p:nvSpPr>
        <p:spPr>
          <a:xfrm rot="16200000">
            <a:off x="-2475409" y="2475409"/>
            <a:ext cx="6858000" cy="1907179"/>
          </a:xfrm>
          <a:prstGeom prst="rect">
            <a:avLst/>
          </a:prstGeom>
          <a:solidFill>
            <a:schemeClr val="tx2"/>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5BCA22C-E821-4E86-BF76-4268A1E35FC7}"/>
              </a:ext>
            </a:extLst>
          </p:cNvPr>
          <p:cNvSpPr txBox="1"/>
          <p:nvPr/>
        </p:nvSpPr>
        <p:spPr>
          <a:xfrm rot="16200000">
            <a:off x="-1114830" y="3671373"/>
            <a:ext cx="4136844" cy="1569660"/>
          </a:xfrm>
          <a:prstGeom prst="rect">
            <a:avLst/>
          </a:prstGeom>
          <a:noFill/>
        </p:spPr>
        <p:txBody>
          <a:bodyPr wrap="square" rtlCol="0">
            <a:spAutoFit/>
          </a:bodyPr>
          <a:lstStyle/>
          <a:p>
            <a:r>
              <a:rPr lang="en-US" sz="4800" b="1">
                <a:solidFill>
                  <a:schemeClr val="bg1"/>
                </a:solidFill>
                <a:latin typeface="Arial" panose="020B0604020202020204" pitchFamily="34" charset="0"/>
                <a:cs typeface="Arial" panose="020B0604020202020204" pitchFamily="34" charset="0"/>
              </a:rPr>
              <a:t>MOMENT OF GRATITUDE</a:t>
            </a:r>
          </a:p>
        </p:txBody>
      </p:sp>
      <p:sp>
        <p:nvSpPr>
          <p:cNvPr id="8" name="TextBox 7">
            <a:extLst>
              <a:ext uri="{FF2B5EF4-FFF2-40B4-BE49-F238E27FC236}">
                <a16:creationId xmlns:a16="http://schemas.microsoft.com/office/drawing/2014/main" id="{0514CC58-7CA0-466C-8808-86E048D068FF}"/>
              </a:ext>
            </a:extLst>
          </p:cNvPr>
          <p:cNvSpPr txBox="1"/>
          <p:nvPr/>
        </p:nvSpPr>
        <p:spPr>
          <a:xfrm>
            <a:off x="2121795" y="303360"/>
            <a:ext cx="4797816" cy="369332"/>
          </a:xfrm>
          <a:prstGeom prst="rect">
            <a:avLst/>
          </a:prstGeom>
          <a:noFill/>
        </p:spPr>
        <p:txBody>
          <a:bodyPr wrap="square" rtlCol="0">
            <a:spAutoFit/>
          </a:bodyPr>
          <a:lstStyle/>
          <a:p>
            <a:r>
              <a:rPr lang="en-US" b="1">
                <a:latin typeface="Constantia" panose="02030602050306030303" pitchFamily="18" charset="0"/>
              </a:rPr>
              <a:t>MOMENT OF GRATITUDE: SOCIAL MEDIA</a:t>
            </a:r>
          </a:p>
        </p:txBody>
      </p:sp>
      <p:sp>
        <p:nvSpPr>
          <p:cNvPr id="9" name="TextBox 8">
            <a:extLst>
              <a:ext uri="{FF2B5EF4-FFF2-40B4-BE49-F238E27FC236}">
                <a16:creationId xmlns:a16="http://schemas.microsoft.com/office/drawing/2014/main" id="{2B499055-91F8-4F06-B589-F091AF195BB8}"/>
              </a:ext>
            </a:extLst>
          </p:cNvPr>
          <p:cNvSpPr txBox="1"/>
          <p:nvPr/>
        </p:nvSpPr>
        <p:spPr>
          <a:xfrm>
            <a:off x="4871367" y="1850508"/>
            <a:ext cx="3817088" cy="2369880"/>
          </a:xfrm>
          <a:prstGeom prst="rect">
            <a:avLst/>
          </a:prstGeom>
          <a:noFill/>
        </p:spPr>
        <p:txBody>
          <a:bodyPr wrap="square" lIns="91440" tIns="45720" rIns="91440" bIns="45720" rtlCol="0" anchor="t">
            <a:spAutoFit/>
          </a:bodyPr>
          <a:lstStyle/>
          <a:p>
            <a:pPr lvl="1">
              <a:spcBef>
                <a:spcPts val="600"/>
              </a:spcBef>
              <a:spcAft>
                <a:spcPts val="600"/>
              </a:spcAft>
            </a:pPr>
            <a:r>
              <a:rPr lang="en-US" sz="1150" b="1" dirty="0">
                <a:latin typeface="Constantia" panose="02030602050306030303" pitchFamily="18" charset="0"/>
                <a:cs typeface="Calibri" panose="020F0502020204030204" pitchFamily="34" charset="0"/>
              </a:rPr>
              <a:t>FACEBOOK:</a:t>
            </a:r>
          </a:p>
          <a:p>
            <a:pPr lvl="2">
              <a:spcBef>
                <a:spcPts val="600"/>
              </a:spcBef>
              <a:spcAft>
                <a:spcPts val="600"/>
              </a:spcAft>
            </a:pPr>
            <a:r>
              <a:rPr lang="en-US" sz="1150" dirty="0">
                <a:latin typeface="Constantia" panose="02030602050306030303" pitchFamily="18" charset="0"/>
                <a:cs typeface="Calibri" panose="020F0502020204030204" pitchFamily="34" charset="0"/>
              </a:rPr>
              <a:t>Today, in recognition of Donate Life Month, join us in pausing to pay tribute to the selfless individuals, both children and adults, who have saved lives through organ and tissue donation. We share a moment of gratitude to reflect upon the heroic act of donor heroes, the courage of their families and the renewed health and happiness of those fortunate to receive these very precious gifts. #MomentOfGratitude #LiveOnNY</a:t>
            </a:r>
          </a:p>
        </p:txBody>
      </p:sp>
      <p:sp>
        <p:nvSpPr>
          <p:cNvPr id="10" name="TextBox 9">
            <a:extLst>
              <a:ext uri="{FF2B5EF4-FFF2-40B4-BE49-F238E27FC236}">
                <a16:creationId xmlns:a16="http://schemas.microsoft.com/office/drawing/2014/main" id="{81423CB7-E7AA-4911-BCF5-0A6B691ED708}"/>
              </a:ext>
            </a:extLst>
          </p:cNvPr>
          <p:cNvSpPr txBox="1"/>
          <p:nvPr/>
        </p:nvSpPr>
        <p:spPr>
          <a:xfrm>
            <a:off x="4871367" y="4474114"/>
            <a:ext cx="3817088" cy="1485022"/>
          </a:xfrm>
          <a:prstGeom prst="rect">
            <a:avLst/>
          </a:prstGeom>
          <a:noFill/>
        </p:spPr>
        <p:txBody>
          <a:bodyPr wrap="square" lIns="91440" tIns="45720" rIns="91440" bIns="45720" rtlCol="0" anchor="t">
            <a:spAutoFit/>
          </a:bodyPr>
          <a:lstStyle/>
          <a:p>
            <a:pPr lvl="1">
              <a:spcBef>
                <a:spcPts val="600"/>
              </a:spcBef>
              <a:spcAft>
                <a:spcPts val="600"/>
              </a:spcAft>
            </a:pPr>
            <a:r>
              <a:rPr lang="en-US" sz="1150" b="1" dirty="0">
                <a:latin typeface="Constantia" panose="02030602050306030303" pitchFamily="18" charset="0"/>
                <a:cs typeface="Calibri" panose="020F0502020204030204" pitchFamily="34" charset="0"/>
              </a:rPr>
              <a:t> TWITTER:</a:t>
            </a:r>
          </a:p>
          <a:p>
            <a:pPr lvl="2">
              <a:spcBef>
                <a:spcPts val="600"/>
              </a:spcBef>
              <a:spcAft>
                <a:spcPts val="600"/>
              </a:spcAft>
            </a:pPr>
            <a:r>
              <a:rPr lang="en-US" sz="1150" dirty="0">
                <a:latin typeface="Constantia" panose="02030602050306030303" pitchFamily="18" charset="0"/>
                <a:cs typeface="Calibri" panose="020F0502020204030204" pitchFamily="34" charset="0"/>
              </a:rPr>
              <a:t>Today we pause to honor the heroic act of organ and tissue donor heroes and their families. They left a powerful legacy. #MomentOfGratitude #LiveOnNY</a:t>
            </a:r>
          </a:p>
          <a:p>
            <a:pPr>
              <a:spcBef>
                <a:spcPts val="600"/>
              </a:spcBef>
              <a:spcAft>
                <a:spcPts val="600"/>
              </a:spcAft>
            </a:pPr>
            <a:endParaRPr lang="en-US" sz="1300" dirty="0">
              <a:latin typeface="Constantia" panose="02030602050306030303" pitchFamily="18" charset="0"/>
            </a:endParaRPr>
          </a:p>
        </p:txBody>
      </p:sp>
      <p:pic>
        <p:nvPicPr>
          <p:cNvPr id="6" name="Picture 5" descr="Diagram&#10;&#10;Description automatically generated">
            <a:extLst>
              <a:ext uri="{FF2B5EF4-FFF2-40B4-BE49-F238E27FC236}">
                <a16:creationId xmlns:a16="http://schemas.microsoft.com/office/drawing/2014/main" id="{173D8E0E-9ADC-2F8A-C56E-3C3F33977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795" y="1901838"/>
            <a:ext cx="3190875" cy="3190875"/>
          </a:xfrm>
          <a:prstGeom prst="rect">
            <a:avLst/>
          </a:prstGeom>
        </p:spPr>
      </p:pic>
      <p:pic>
        <p:nvPicPr>
          <p:cNvPr id="17" name="Picture 16" descr="Logo, icon&#10;&#10;Description automatically generated">
            <a:extLst>
              <a:ext uri="{FF2B5EF4-FFF2-40B4-BE49-F238E27FC236}">
                <a16:creationId xmlns:a16="http://schemas.microsoft.com/office/drawing/2014/main" id="{2883B0F7-235A-CB30-DE01-56F10F7FA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91" y="379874"/>
            <a:ext cx="914400" cy="908755"/>
          </a:xfrm>
          <a:prstGeom prst="rect">
            <a:avLst/>
          </a:prstGeom>
        </p:spPr>
      </p:pic>
    </p:spTree>
    <p:extLst>
      <p:ext uri="{BB962C8B-B14F-4D97-AF65-F5344CB8AC3E}">
        <p14:creationId xmlns:p14="http://schemas.microsoft.com/office/powerpoint/2010/main" val="1655228788"/>
      </p:ext>
    </p:extLst>
  </p:cSld>
  <p:clrMapOvr>
    <a:masterClrMapping/>
  </p:clrMapOvr>
</p:sld>
</file>

<file path=ppt/theme/theme1.xml><?xml version="1.0" encoding="utf-8"?>
<a:theme xmlns:a="http://schemas.openxmlformats.org/drawingml/2006/main" name="Office Theme">
  <a:themeElements>
    <a:clrScheme name="LiveOnNY Brand Colors">
      <a:dk1>
        <a:srgbClr val="141E78"/>
      </a:dk1>
      <a:lt1>
        <a:sysClr val="window" lastClr="FFFFFF"/>
      </a:lt1>
      <a:dk2>
        <a:srgbClr val="0050B0"/>
      </a:dk2>
      <a:lt2>
        <a:srgbClr val="F2F6FA"/>
      </a:lt2>
      <a:accent1>
        <a:srgbClr val="38CFF5"/>
      </a:accent1>
      <a:accent2>
        <a:srgbClr val="BFBFBF"/>
      </a:accent2>
      <a:accent3>
        <a:srgbClr val="FFFFFF"/>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737391455E41458FC6D18F481A6DDD" ma:contentTypeVersion="20" ma:contentTypeDescription="Create a new document." ma:contentTypeScope="" ma:versionID="00e425e8e581281e728c9386a1a51f4d">
  <xsd:schema xmlns:xsd="http://www.w3.org/2001/XMLSchema" xmlns:xs="http://www.w3.org/2001/XMLSchema" xmlns:p="http://schemas.microsoft.com/office/2006/metadata/properties" xmlns:ns2="de0da0aa-1eff-4da1-b992-618093a16d79" xmlns:ns3="a322fba0-3e13-4f42-b486-6955e423a382" targetNamespace="http://schemas.microsoft.com/office/2006/metadata/properties" ma:root="true" ma:fieldsID="d2bf82cac9db1f7091498170570e020b" ns2:_="" ns3:_="">
    <xsd:import namespace="de0da0aa-1eff-4da1-b992-618093a16d79"/>
    <xsd:import namespace="a322fba0-3e13-4f42-b486-6955e423a382"/>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_Flow_SignoffStatu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da0aa-1eff-4da1-b992-618093a16d7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7" nillable="true" ma:displayName="Taxonomy Catch All Column" ma:hidden="true" ma:list="{5a5e3acd-d5da-4044-b322-64ed080bcd7c}" ma:internalName="TaxCatchAll" ma:showField="CatchAllData" ma:web="de0da0aa-1eff-4da1-b992-618093a16d7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22fba0-3e13-4f42-b486-6955e423a38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7b96b839-dfd6-440d-86fc-d4f0824cdd7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e0da0aa-1eff-4da1-b992-618093a16d79">
      <UserInfo>
        <DisplayName>Raida Hossain</DisplayName>
        <AccountId>4754</AccountId>
        <AccountType/>
      </UserInfo>
      <UserInfo>
        <DisplayName>Dimple Gulrajani</DisplayName>
        <AccountId>179</AccountId>
        <AccountType/>
      </UserInfo>
    </SharedWithUsers>
    <_Flow_SignoffStatus xmlns="a322fba0-3e13-4f42-b486-6955e423a382" xsi:nil="true"/>
    <TaxCatchAll xmlns="de0da0aa-1eff-4da1-b992-618093a16d79" xsi:nil="true"/>
    <lcf76f155ced4ddcb4097134ff3c332f xmlns="a322fba0-3e13-4f42-b486-6955e423a3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49CCBF0-5ED0-4787-8BEB-CE4DAFE09FA8}">
  <ds:schemaRefs>
    <ds:schemaRef ds:uri="http://schemas.microsoft.com/sharepoint/v3/contenttype/forms"/>
  </ds:schemaRefs>
</ds:datastoreItem>
</file>

<file path=customXml/itemProps2.xml><?xml version="1.0" encoding="utf-8"?>
<ds:datastoreItem xmlns:ds="http://schemas.openxmlformats.org/officeDocument/2006/customXml" ds:itemID="{634C3FEE-DBF3-47F1-9A90-839F2286FC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da0aa-1eff-4da1-b992-618093a16d79"/>
    <ds:schemaRef ds:uri="a322fba0-3e13-4f42-b486-6955e423a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0D02EB-E67B-4F07-8EF2-0AC11910910E}">
  <ds:schemaRefs>
    <ds:schemaRef ds:uri="http://schemas.microsoft.com/office/2006/metadata/properties"/>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http://schemas.microsoft.com/office/2006/documentManagement/types"/>
    <ds:schemaRef ds:uri="a322fba0-3e13-4f42-b486-6955e423a382"/>
    <ds:schemaRef ds:uri="de0da0aa-1eff-4da1-b992-618093a16d7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5792</TotalTime>
  <Words>1422</Words>
  <Application>Microsoft Office PowerPoint</Application>
  <PresentationFormat>On-screen Show (4:3)</PresentationFormat>
  <Paragraphs>72</Paragraphs>
  <Slides>10</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Archer Bold</vt:lpstr>
      <vt:lpstr>Archer Book</vt:lpstr>
      <vt:lpstr>Archer Medium</vt:lpstr>
      <vt:lpstr>Archer Semibold</vt:lpstr>
      <vt:lpstr>Arial</vt:lpstr>
      <vt:lpstr>Calibri</vt:lpstr>
      <vt:lpstr>Calibri Light</vt:lpstr>
      <vt:lpstr>Constantia</vt:lpstr>
      <vt:lpstr>Times New Roman</vt:lpstr>
      <vt:lpstr>Office Theme</vt:lpstr>
      <vt:lpstr>2_Custom Design</vt:lpstr>
      <vt:lpstr>PowerPoint Presentation</vt:lpstr>
      <vt:lpstr>Donate Life Month with LiveOnNY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Ruiz</dc:creator>
  <cp:lastModifiedBy>Eliana Tau</cp:lastModifiedBy>
  <cp:revision>63</cp:revision>
  <cp:lastPrinted>2020-07-11T00:20:10Z</cp:lastPrinted>
  <dcterms:created xsi:type="dcterms:W3CDTF">2020-07-10T02:05:32Z</dcterms:created>
  <dcterms:modified xsi:type="dcterms:W3CDTF">2023-03-02T18:15:26Z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0x010100CD737391455E41458FC6D18F481A6DDD</vt:lpwstr>
  </property>
  <property fmtid="{D5CDD505-2E9C-101B-9397-08002B2CF9AE}" pid="3" name="Order">
    <vt:r8>2842100</vt:r8>
  </property>
  <property fmtid="{D5CDD505-2E9C-101B-9397-08002B2CF9AE}" pid="4" name="ComplianceAssetId">
    <vt:lpwstr/>
  </property>
  <property fmtid="{D5CDD505-2E9C-101B-9397-08002B2CF9AE}" pid="5" name="MediaServiceImageTags">
    <vt:lpwstr/>
  </property>
</Properties>
</file>